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Oswald Regular"/>
      <p:regular r:id="rId33"/>
      <p:bold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Regular-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OswaldRegular-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7dab502e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7dab502e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1708b670b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1708b670b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1708b67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1708b67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1708b67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1708b67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1708b670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1708b670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88bdd09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88bdd09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88bdd092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88bdd092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second part of the project deals with recommending the most suitable products to users based on the current selection and choice of the product. Our model relies on the fact that multiple features can be extracted from images and text and used for similarity computation.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recommendation engine we build in this project is a content based method. In a content based method, we look at the product features to recommend other similar products based on product attributes. The reason why we went ahead with content </a:t>
            </a:r>
            <a:r>
              <a:rPr lang="en" sz="1050">
                <a:solidFill>
                  <a:schemeClr val="dk1"/>
                </a:solidFill>
                <a:highlight>
                  <a:srgbClr val="FFFFFF"/>
                </a:highlight>
              </a:rPr>
              <a:t>based</a:t>
            </a:r>
            <a:r>
              <a:rPr lang="en" sz="1050">
                <a:solidFill>
                  <a:schemeClr val="dk1"/>
                </a:solidFill>
                <a:highlight>
                  <a:srgbClr val="FFFFFF"/>
                </a:highlight>
              </a:rPr>
              <a:t> </a:t>
            </a:r>
            <a:r>
              <a:rPr lang="en" sz="1050">
                <a:solidFill>
                  <a:schemeClr val="dk1"/>
                </a:solidFill>
                <a:highlight>
                  <a:srgbClr val="FFFFFF"/>
                </a:highlight>
              </a:rPr>
              <a:t>filtering</a:t>
            </a:r>
            <a:r>
              <a:rPr lang="en" sz="1050">
                <a:solidFill>
                  <a:schemeClr val="dk1"/>
                </a:solidFill>
                <a:highlight>
                  <a:srgbClr val="FFFFFF"/>
                </a:highlight>
              </a:rPr>
              <a:t> method is that we only have product features, if we had user information we could have explore </a:t>
            </a:r>
            <a:r>
              <a:rPr lang="en" sz="1050">
                <a:solidFill>
                  <a:schemeClr val="dk1"/>
                </a:solidFill>
                <a:highlight>
                  <a:srgbClr val="FFFFFF"/>
                </a:highlight>
              </a:rPr>
              <a:t>collaborative</a:t>
            </a:r>
            <a:r>
              <a:rPr lang="en" sz="1050">
                <a:solidFill>
                  <a:schemeClr val="dk1"/>
                </a:solidFill>
                <a:highlight>
                  <a:srgbClr val="FFFFFF"/>
                </a:highlight>
              </a:rPr>
              <a:t> </a:t>
            </a:r>
            <a:r>
              <a:rPr lang="en" sz="1050">
                <a:solidFill>
                  <a:schemeClr val="dk1"/>
                </a:solidFill>
                <a:highlight>
                  <a:srgbClr val="FFFFFF"/>
                </a:highlight>
              </a:rPr>
              <a:t>filtering</a:t>
            </a:r>
            <a:r>
              <a:rPr lang="en" sz="1050">
                <a:solidFill>
                  <a:schemeClr val="dk1"/>
                </a:solidFill>
                <a:highlight>
                  <a:srgbClr val="FFFFFF"/>
                </a:highlight>
              </a:rPr>
              <a:t>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Similarity is computed by item attributes. It couild be similarity f text by words, or the same brand or similar rating or image features. </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7dab502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7dab502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88bdd092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88bdd092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88bdd0927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88bdd0927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7dab502e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7dab502e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88bdd0927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88bdd0927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88bdd092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88bdd09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recommendation engine we build in this project is a content based method. In a content based method, we look at the product features to recommend other similar products based on product attributes. The reason why we went ahead with content based filtering method is that we only have product features, if we had user information we could have explore collaborative filtering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Similarity is computed by item attributes. It couild be similarity f text by words, or the same brand or similar rating or image features. </a:t>
            </a:r>
            <a:endParaRPr sz="1050">
              <a:solidFill>
                <a:schemeClr val="dk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7dab502e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7dab502e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88bdd092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88bdd092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Observations :</a:t>
            </a:r>
            <a:endParaRPr sz="1050">
              <a:solidFill>
                <a:schemeClr val="dk1"/>
              </a:solidFill>
              <a:highlight>
                <a:srgbClr val="FFFFFF"/>
              </a:highlight>
            </a:endParaRPr>
          </a:p>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highlight>
                  <a:srgbClr val="FFFFFF"/>
                </a:highlight>
              </a:rPr>
              <a:t>The products recommended for Product ID: 1000 (Picture : 9) gives good results for the image-based recommendation method with the highest similarity score of 0.86. The text based methods produce scores of around 0.63.</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The products recommended for Product ID: 200 (Picture : 10) gives good results for the title based recommendation method with the highest similarity score of 0.92.</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In the third picture, the score is highest for image based recommedation system compared to the text based recommendation system.</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In all the three pictures, the text based methods have many common results, whereas the image based is quite different.</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Apart from the above three results, several results were printed and compared. Based on the products in our database, image based recommendation system seems to give the best results, but with the information here we can not give conclusive results.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88bdd092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88bdd092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recommendation engine we build in this project is a content based method. In a content based method, we look at the product features to recommend other similar products based on product attributes. The reason why we went ahead with content based filtering method is that we only have product features, if we had user information we could have explore collaborative filtering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Similarity is computed by item attributes. It couild be similarity f text by words, or the same brand or similar rating or image features. </a:t>
            </a:r>
            <a:endParaRPr sz="105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88bdd092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88bdd092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recommendation engine we build in this project is a content based method. In a content based method, we look at the product features to recommend other similar products based on product attributes. The reason why we went ahead with content based filtering method is that we only have product features, if we had user information we could have explore collaborative filtering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Similarity is computed by item attributes. It couild be similarity f text by words, or the same brand or similar rating or image features. </a:t>
            </a:r>
            <a:endParaRPr sz="1050">
              <a:solidFill>
                <a:schemeClr val="dk1"/>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88bdd092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88bdd092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didn’t evaluate our recommendation engines. A good way to evaluate the recommender systems is through experimentation. One such experimentaion method is A/B/n testing, where users can be put in a test group and we can set metrics such as click through rate or purchase . So if a user in the test group clicks or purchases the item that has been recommended, then it adds to the metric and we canfinally decide the best recommendation engine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18b9879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18b9879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788bdd09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88bdd09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8779d1f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8779d1f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7dab502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7dab502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88bdd092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88bdd092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8779d1f8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8779d1f8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88bdd092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88bdd092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88bdd09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88bdd092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9.png"/><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127.0.0.1:5000/#" TargetMode="Externa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3.jp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5.jpg"/><Relationship Id="rId5" Type="http://schemas.openxmlformats.org/officeDocument/2006/relationships/image" Target="../media/image10.jpg"/><Relationship Id="rId6" Type="http://schemas.openxmlformats.org/officeDocument/2006/relationships/image" Target="../media/image40.jpg"/><Relationship Id="rId7" Type="http://schemas.openxmlformats.org/officeDocument/2006/relationships/image" Target="../media/image46.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1.png"/><Relationship Id="rId9"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8.png"/><Relationship Id="rId8"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24.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4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5.png"/><Relationship Id="rId4" Type="http://schemas.openxmlformats.org/officeDocument/2006/relationships/image" Target="../media/image35.jpg"/><Relationship Id="rId5" Type="http://schemas.openxmlformats.org/officeDocument/2006/relationships/image" Target="../media/image29.jpg"/><Relationship Id="rId6" Type="http://schemas.openxmlformats.org/officeDocument/2006/relationships/image" Target="../media/image26.jpg"/><Relationship Id="rId7" Type="http://schemas.openxmlformats.org/officeDocument/2006/relationships/image" Target="../media/image33.jpg"/><Relationship Id="rId8" Type="http://schemas.openxmlformats.org/officeDocument/2006/relationships/image" Target="../media/image3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42044" l="0" r="0" t="13731"/>
          <a:stretch/>
        </p:blipFill>
        <p:spPr>
          <a:xfrm>
            <a:off x="0" y="0"/>
            <a:ext cx="9144000" cy="2274700"/>
          </a:xfrm>
          <a:prstGeom prst="rect">
            <a:avLst/>
          </a:prstGeom>
          <a:noFill/>
          <a:ln>
            <a:noFill/>
          </a:ln>
        </p:spPr>
      </p:pic>
      <p:sp>
        <p:nvSpPr>
          <p:cNvPr id="55" name="Google Shape;55;p13"/>
          <p:cNvSpPr txBox="1"/>
          <p:nvPr/>
        </p:nvSpPr>
        <p:spPr>
          <a:xfrm>
            <a:off x="0" y="2118975"/>
            <a:ext cx="9144000" cy="3024600"/>
          </a:xfrm>
          <a:prstGeom prst="rect">
            <a:avLst/>
          </a:prstGeom>
          <a:solidFill>
            <a:srgbClr val="232F3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3392975" y="2010288"/>
            <a:ext cx="5626500" cy="1992300"/>
          </a:xfrm>
          <a:prstGeom prst="rect">
            <a:avLst/>
          </a:prstGeom>
          <a:solidFill>
            <a:srgbClr val="232F3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700">
                <a:solidFill>
                  <a:srgbClr val="FF9900"/>
                </a:solidFill>
              </a:rPr>
              <a:t>Image Classification</a:t>
            </a:r>
            <a:endParaRPr sz="3700">
              <a:solidFill>
                <a:srgbClr val="FF9900"/>
              </a:solidFill>
            </a:endParaRPr>
          </a:p>
          <a:p>
            <a:pPr indent="0" lvl="0" marL="0" rtl="0" algn="ctr">
              <a:spcBef>
                <a:spcPts val="0"/>
              </a:spcBef>
              <a:spcAft>
                <a:spcPts val="0"/>
              </a:spcAft>
              <a:buNone/>
            </a:pPr>
            <a:r>
              <a:rPr lang="en" sz="3700">
                <a:solidFill>
                  <a:srgbClr val="FF9900"/>
                </a:solidFill>
              </a:rPr>
              <a:t> &amp; </a:t>
            </a:r>
            <a:endParaRPr sz="3700">
              <a:solidFill>
                <a:srgbClr val="FF9900"/>
              </a:solidFill>
            </a:endParaRPr>
          </a:p>
          <a:p>
            <a:pPr indent="0" lvl="0" marL="0" rtl="0" algn="ctr">
              <a:spcBef>
                <a:spcPts val="0"/>
              </a:spcBef>
              <a:spcAft>
                <a:spcPts val="0"/>
              </a:spcAft>
              <a:buNone/>
            </a:pPr>
            <a:r>
              <a:rPr lang="en" sz="3700">
                <a:solidFill>
                  <a:srgbClr val="FF9900"/>
                </a:solidFill>
              </a:rPr>
              <a:t>Product Recommendation</a:t>
            </a:r>
            <a:endParaRPr sz="3700">
              <a:solidFill>
                <a:srgbClr val="FF9900"/>
              </a:solidFill>
            </a:endParaRPr>
          </a:p>
        </p:txBody>
      </p:sp>
      <p:pic>
        <p:nvPicPr>
          <p:cNvPr id="57" name="Google Shape;57;p13"/>
          <p:cNvPicPr preferRelativeResize="0"/>
          <p:nvPr/>
        </p:nvPicPr>
        <p:blipFill>
          <a:blip r:embed="rId4">
            <a:alphaModFix/>
          </a:blip>
          <a:stretch>
            <a:fillRect/>
          </a:stretch>
        </p:blipFill>
        <p:spPr>
          <a:xfrm rot="-1234105">
            <a:off x="109624" y="1745119"/>
            <a:ext cx="1499412" cy="1653249"/>
          </a:xfrm>
          <a:prstGeom prst="rect">
            <a:avLst/>
          </a:prstGeom>
          <a:noFill/>
          <a:ln>
            <a:noFill/>
          </a:ln>
        </p:spPr>
      </p:pic>
      <p:pic>
        <p:nvPicPr>
          <p:cNvPr id="58" name="Google Shape;58;p13"/>
          <p:cNvPicPr preferRelativeResize="0"/>
          <p:nvPr/>
        </p:nvPicPr>
        <p:blipFill>
          <a:blip r:embed="rId5">
            <a:alphaModFix/>
          </a:blip>
          <a:stretch>
            <a:fillRect/>
          </a:stretch>
        </p:blipFill>
        <p:spPr>
          <a:xfrm>
            <a:off x="1092150" y="2278688"/>
            <a:ext cx="1693553" cy="1455476"/>
          </a:xfrm>
          <a:prstGeom prst="rect">
            <a:avLst/>
          </a:prstGeom>
          <a:noFill/>
          <a:ln>
            <a:noFill/>
          </a:ln>
        </p:spPr>
      </p:pic>
      <p:pic>
        <p:nvPicPr>
          <p:cNvPr id="59" name="Google Shape;59;p13"/>
          <p:cNvPicPr preferRelativeResize="0"/>
          <p:nvPr/>
        </p:nvPicPr>
        <p:blipFill>
          <a:blip r:embed="rId6">
            <a:alphaModFix/>
          </a:blip>
          <a:stretch>
            <a:fillRect/>
          </a:stretch>
        </p:blipFill>
        <p:spPr>
          <a:xfrm rot="1105705">
            <a:off x="187337" y="3190177"/>
            <a:ext cx="935946" cy="1337047"/>
          </a:xfrm>
          <a:prstGeom prst="rect">
            <a:avLst/>
          </a:prstGeom>
          <a:noFill/>
          <a:ln>
            <a:noFill/>
          </a:ln>
        </p:spPr>
      </p:pic>
      <p:sp>
        <p:nvSpPr>
          <p:cNvPr id="60" name="Google Shape;60;p13"/>
          <p:cNvSpPr txBox="1"/>
          <p:nvPr/>
        </p:nvSpPr>
        <p:spPr>
          <a:xfrm>
            <a:off x="3288450" y="4747850"/>
            <a:ext cx="2567100" cy="395700"/>
          </a:xfrm>
          <a:prstGeom prst="rect">
            <a:avLst/>
          </a:prstGeom>
          <a:solidFill>
            <a:srgbClr val="232F3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FF9900"/>
                </a:solidFill>
              </a:rPr>
              <a:t>Syed | Divya | Sairaj</a:t>
            </a:r>
            <a:endParaRPr sz="1900">
              <a:solidFill>
                <a:srgbClr val="FF99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Image Classification</a:t>
            </a:r>
            <a:endParaRPr sz="2500">
              <a:solidFill>
                <a:schemeClr val="accent1"/>
              </a:solidFill>
              <a:latin typeface="Oswald Regular"/>
              <a:ea typeface="Oswald Regular"/>
              <a:cs typeface="Oswald Regular"/>
              <a:sym typeface="Oswald Regular"/>
            </a:endParaRPr>
          </a:p>
        </p:txBody>
      </p:sp>
      <p:pic>
        <p:nvPicPr>
          <p:cNvPr id="181" name="Google Shape;181;p22"/>
          <p:cNvPicPr preferRelativeResize="0"/>
          <p:nvPr/>
        </p:nvPicPr>
        <p:blipFill>
          <a:blip r:embed="rId3">
            <a:alphaModFix/>
          </a:blip>
          <a:stretch>
            <a:fillRect/>
          </a:stretch>
        </p:blipFill>
        <p:spPr>
          <a:xfrm>
            <a:off x="1845450" y="1495500"/>
            <a:ext cx="7157249" cy="1748334"/>
          </a:xfrm>
          <a:prstGeom prst="rect">
            <a:avLst/>
          </a:prstGeom>
          <a:noFill/>
          <a:ln>
            <a:noFill/>
          </a:ln>
        </p:spPr>
      </p:pic>
      <p:sp>
        <p:nvSpPr>
          <p:cNvPr id="182" name="Google Shape;182;p22"/>
          <p:cNvSpPr txBox="1"/>
          <p:nvPr/>
        </p:nvSpPr>
        <p:spPr>
          <a:xfrm>
            <a:off x="1899025" y="1682825"/>
            <a:ext cx="16062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32F3E"/>
              </a:solidFill>
              <a:latin typeface="Oswald Regular"/>
              <a:ea typeface="Oswald Regular"/>
              <a:cs typeface="Oswald Regular"/>
              <a:sym typeface="Oswald Regular"/>
            </a:endParaRPr>
          </a:p>
        </p:txBody>
      </p:sp>
      <p:sp>
        <p:nvSpPr>
          <p:cNvPr id="183" name="Google Shape;183;p22"/>
          <p:cNvSpPr txBox="1"/>
          <p:nvPr/>
        </p:nvSpPr>
        <p:spPr>
          <a:xfrm>
            <a:off x="1899025" y="1621663"/>
            <a:ext cx="16062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32F3E"/>
                </a:solidFill>
                <a:latin typeface="Oswald Regular"/>
                <a:ea typeface="Oswald Regular"/>
                <a:cs typeface="Oswald Regular"/>
                <a:sym typeface="Oswald Regular"/>
              </a:rPr>
              <a:t>Train/test split and normalization of pixels between 0 and 1</a:t>
            </a:r>
            <a:endParaRPr/>
          </a:p>
        </p:txBody>
      </p:sp>
      <p:sp>
        <p:nvSpPr>
          <p:cNvPr id="184" name="Google Shape;184;p22"/>
          <p:cNvSpPr txBox="1"/>
          <p:nvPr/>
        </p:nvSpPr>
        <p:spPr>
          <a:xfrm>
            <a:off x="3760225" y="1635713"/>
            <a:ext cx="1606200" cy="15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32F3E"/>
                </a:solidFill>
                <a:latin typeface="Oswald Regular"/>
                <a:ea typeface="Oswald Regular"/>
                <a:cs typeface="Oswald Regular"/>
                <a:sym typeface="Oswald Regular"/>
              </a:rPr>
              <a:t>Model Compilation and </a:t>
            </a:r>
            <a:endParaRPr>
              <a:solidFill>
                <a:srgbClr val="232F3E"/>
              </a:solidFill>
              <a:latin typeface="Oswald Regular"/>
              <a:ea typeface="Oswald Regular"/>
              <a:cs typeface="Oswald Regular"/>
              <a:sym typeface="Oswald Regular"/>
            </a:endParaRPr>
          </a:p>
          <a:p>
            <a:pPr indent="0" lvl="0" marL="0" rtl="0" algn="l">
              <a:spcBef>
                <a:spcPts val="0"/>
              </a:spcBef>
              <a:spcAft>
                <a:spcPts val="0"/>
              </a:spcAft>
              <a:buNone/>
            </a:pPr>
            <a:r>
              <a:rPr lang="en">
                <a:solidFill>
                  <a:srgbClr val="232F3E"/>
                </a:solidFill>
                <a:latin typeface="Oswald Regular"/>
                <a:ea typeface="Oswald Regular"/>
                <a:cs typeface="Oswald Regular"/>
                <a:sym typeface="Oswald Regular"/>
              </a:rPr>
              <a:t>Accuracy measurement</a:t>
            </a:r>
            <a:endParaRPr/>
          </a:p>
        </p:txBody>
      </p:sp>
      <p:sp>
        <p:nvSpPr>
          <p:cNvPr id="185" name="Google Shape;185;p22"/>
          <p:cNvSpPr txBox="1"/>
          <p:nvPr/>
        </p:nvSpPr>
        <p:spPr>
          <a:xfrm>
            <a:off x="5621425" y="1621663"/>
            <a:ext cx="14907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32F3E"/>
                </a:solidFill>
                <a:latin typeface="Oswald Regular"/>
                <a:ea typeface="Oswald Regular"/>
                <a:cs typeface="Oswald Regular"/>
                <a:sym typeface="Oswald Regular"/>
              </a:rPr>
              <a:t>Pick random images from the test data and identify the class of each image</a:t>
            </a:r>
            <a:endParaRPr/>
          </a:p>
        </p:txBody>
      </p:sp>
      <p:sp>
        <p:nvSpPr>
          <p:cNvPr id="186" name="Google Shape;186;p22"/>
          <p:cNvSpPr txBox="1"/>
          <p:nvPr/>
        </p:nvSpPr>
        <p:spPr>
          <a:xfrm>
            <a:off x="470775" y="987800"/>
            <a:ext cx="6159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Process:</a:t>
            </a:r>
            <a:endParaRPr b="1"/>
          </a:p>
        </p:txBody>
      </p:sp>
      <p:pic>
        <p:nvPicPr>
          <p:cNvPr id="187" name="Google Shape;187;p22"/>
          <p:cNvPicPr preferRelativeResize="0"/>
          <p:nvPr/>
        </p:nvPicPr>
        <p:blipFill rotWithShape="1">
          <a:blip r:embed="rId3">
            <a:alphaModFix/>
          </a:blip>
          <a:srcRect b="0" l="0" r="74513" t="0"/>
          <a:stretch/>
        </p:blipFill>
        <p:spPr>
          <a:xfrm>
            <a:off x="76963" y="1522538"/>
            <a:ext cx="1714924" cy="1694250"/>
          </a:xfrm>
          <a:prstGeom prst="rect">
            <a:avLst/>
          </a:prstGeom>
          <a:noFill/>
          <a:ln>
            <a:noFill/>
          </a:ln>
        </p:spPr>
      </p:pic>
      <p:sp>
        <p:nvSpPr>
          <p:cNvPr id="188" name="Google Shape;188;p22"/>
          <p:cNvSpPr txBox="1"/>
          <p:nvPr/>
        </p:nvSpPr>
        <p:spPr>
          <a:xfrm>
            <a:off x="76975" y="1636563"/>
            <a:ext cx="1363200" cy="13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32F3E"/>
                </a:solidFill>
                <a:latin typeface="Oswald Regular"/>
                <a:ea typeface="Oswald Regular"/>
                <a:cs typeface="Oswald Regular"/>
                <a:sym typeface="Oswald Regular"/>
              </a:rPr>
              <a:t>Convert the image links from csv and store them into arrays</a:t>
            </a:r>
            <a:endParaRPr>
              <a:solidFill>
                <a:srgbClr val="232F3E"/>
              </a:solidFill>
              <a:latin typeface="Oswald Regular"/>
              <a:ea typeface="Oswald Regular"/>
              <a:cs typeface="Oswald Regular"/>
              <a:sym typeface="Oswald Regular"/>
            </a:endParaRPr>
          </a:p>
          <a:p>
            <a:pPr indent="0" lvl="0" marL="0" rtl="0" algn="l">
              <a:spcBef>
                <a:spcPts val="0"/>
              </a:spcBef>
              <a:spcAft>
                <a:spcPts val="0"/>
              </a:spcAft>
              <a:buNone/>
            </a:pPr>
            <a:r>
              <a:t/>
            </a:r>
            <a:endParaRPr/>
          </a:p>
        </p:txBody>
      </p:sp>
      <p:sp>
        <p:nvSpPr>
          <p:cNvPr id="189" name="Google Shape;189;p22"/>
          <p:cNvSpPr txBox="1"/>
          <p:nvPr/>
        </p:nvSpPr>
        <p:spPr>
          <a:xfrm>
            <a:off x="7526725" y="1683850"/>
            <a:ext cx="1363200" cy="13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32F3E"/>
                </a:solidFill>
                <a:latin typeface="Oswald Regular"/>
                <a:ea typeface="Oswald Regular"/>
                <a:cs typeface="Oswald Regular"/>
                <a:sym typeface="Oswald Regular"/>
              </a:rPr>
              <a:t>Partial deployment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Image Classification</a:t>
            </a:r>
            <a:endParaRPr sz="2500">
              <a:solidFill>
                <a:schemeClr val="accent1"/>
              </a:solidFill>
              <a:latin typeface="Oswald Regular"/>
              <a:ea typeface="Oswald Regular"/>
              <a:cs typeface="Oswald Regular"/>
              <a:sym typeface="Oswald Regular"/>
            </a:endParaRPr>
          </a:p>
        </p:txBody>
      </p:sp>
      <p:sp>
        <p:nvSpPr>
          <p:cNvPr id="195" name="Google Shape;195;p23"/>
          <p:cNvSpPr txBox="1"/>
          <p:nvPr/>
        </p:nvSpPr>
        <p:spPr>
          <a:xfrm>
            <a:off x="782250" y="133945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swald"/>
                <a:ea typeface="Oswald"/>
                <a:cs typeface="Oswald"/>
                <a:sym typeface="Oswald"/>
              </a:rPr>
              <a:t>Training Hyperparameters:</a:t>
            </a:r>
            <a:endParaRPr b="1">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solidFill>
                  <a:schemeClr val="dk1"/>
                </a:solidFill>
                <a:latin typeface="Oswald"/>
                <a:ea typeface="Oswald"/>
                <a:cs typeface="Oswald"/>
                <a:sym typeface="Oswald"/>
              </a:rPr>
              <a:t>Training size: 40%</a:t>
            </a:r>
            <a:endParaRPr sz="1100">
              <a:solidFill>
                <a:schemeClr val="dk1"/>
              </a:solidFill>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latin typeface="Oswald"/>
                <a:ea typeface="Oswald"/>
                <a:cs typeface="Oswald"/>
                <a:sym typeface="Oswald"/>
              </a:rPr>
              <a:t>Epoch: 70</a:t>
            </a:r>
            <a:endParaRPr sz="1100">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latin typeface="Oswald"/>
                <a:ea typeface="Oswald"/>
                <a:cs typeface="Oswald"/>
                <a:sym typeface="Oswald"/>
              </a:rPr>
              <a:t>Learning rate: 0.001</a:t>
            </a:r>
            <a:endParaRPr sz="1100">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latin typeface="Oswald"/>
                <a:ea typeface="Oswald"/>
                <a:cs typeface="Oswald"/>
                <a:sym typeface="Oswald"/>
              </a:rPr>
              <a:t>Optimizer: SGD</a:t>
            </a:r>
            <a:endParaRPr sz="1100">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latin typeface="Oswald"/>
                <a:ea typeface="Oswald"/>
                <a:cs typeface="Oswald"/>
                <a:sym typeface="Oswald"/>
              </a:rPr>
              <a:t>Act Function: ReLu</a:t>
            </a:r>
            <a:endParaRPr sz="1100">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latin typeface="Oswald"/>
                <a:ea typeface="Oswald"/>
                <a:cs typeface="Oswald"/>
                <a:sym typeface="Oswald"/>
              </a:rPr>
              <a:t>Loss Function: Categorical cross entropy</a:t>
            </a:r>
            <a:endParaRPr sz="1100">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latin typeface="Oswald"/>
                <a:ea typeface="Oswald"/>
                <a:cs typeface="Oswald"/>
                <a:sym typeface="Oswald"/>
              </a:rPr>
              <a:t>Dropout: 15%</a:t>
            </a:r>
            <a:endParaRPr sz="1100">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latin typeface="Oswald"/>
                <a:ea typeface="Oswald"/>
                <a:cs typeface="Oswald"/>
                <a:sym typeface="Oswald"/>
              </a:rPr>
              <a:t>Regularizer: L1(1e-06)</a:t>
            </a:r>
            <a:endParaRPr sz="1100">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rPr b="1" lang="en">
                <a:latin typeface="Oswald"/>
                <a:ea typeface="Oswald"/>
                <a:cs typeface="Oswald"/>
                <a:sym typeface="Oswald"/>
              </a:rPr>
              <a:t>Results:</a:t>
            </a:r>
            <a:endParaRPr b="1">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latin typeface="Oswald"/>
                <a:ea typeface="Oswald"/>
                <a:cs typeface="Oswald"/>
                <a:sym typeface="Oswald"/>
              </a:rPr>
              <a:t>Training accuracy: 92.40%</a:t>
            </a:r>
            <a:endParaRPr sz="1100">
              <a:latin typeface="Oswald"/>
              <a:ea typeface="Oswald"/>
              <a:cs typeface="Oswald"/>
              <a:sym typeface="Oswald"/>
            </a:endParaRPr>
          </a:p>
          <a:p>
            <a:pPr indent="-298450" lvl="0" marL="914400" rtl="0" algn="l">
              <a:spcBef>
                <a:spcPts val="0"/>
              </a:spcBef>
              <a:spcAft>
                <a:spcPts val="0"/>
              </a:spcAft>
              <a:buSzPts val="1100"/>
              <a:buFont typeface="Oswald"/>
              <a:buAutoNum type="alphaLcPeriod"/>
            </a:pPr>
            <a:r>
              <a:rPr lang="en" sz="1100">
                <a:latin typeface="Oswald"/>
                <a:ea typeface="Oswald"/>
                <a:cs typeface="Oswald"/>
                <a:sym typeface="Oswald"/>
              </a:rPr>
              <a:t>Testing accuracy: 90.76%</a:t>
            </a:r>
            <a:endParaRPr sz="1100">
              <a:latin typeface="Oswald"/>
              <a:ea typeface="Oswald"/>
              <a:cs typeface="Oswald"/>
              <a:sym typeface="Oswald"/>
            </a:endParaRPr>
          </a:p>
        </p:txBody>
      </p:sp>
      <p:pic>
        <p:nvPicPr>
          <p:cNvPr id="196" name="Google Shape;196;p23"/>
          <p:cNvPicPr preferRelativeResize="0"/>
          <p:nvPr/>
        </p:nvPicPr>
        <p:blipFill>
          <a:blip r:embed="rId3">
            <a:alphaModFix/>
          </a:blip>
          <a:stretch>
            <a:fillRect/>
          </a:stretch>
        </p:blipFill>
        <p:spPr>
          <a:xfrm>
            <a:off x="4726475" y="1460150"/>
            <a:ext cx="4081850" cy="2779250"/>
          </a:xfrm>
          <a:prstGeom prst="rect">
            <a:avLst/>
          </a:prstGeom>
          <a:noFill/>
          <a:ln>
            <a:noFill/>
          </a:ln>
          <a:effectLst>
            <a:outerShdw blurRad="57150" rotWithShape="0" algn="bl" dir="5400000" dist="19050">
              <a:srgbClr val="000000"/>
            </a:outerShdw>
          </a:effectLst>
        </p:spPr>
      </p:pic>
      <p:sp>
        <p:nvSpPr>
          <p:cNvPr id="197" name="Google Shape;197;p23"/>
          <p:cNvSpPr txBox="1"/>
          <p:nvPr/>
        </p:nvSpPr>
        <p:spPr>
          <a:xfrm>
            <a:off x="5410850" y="1154900"/>
            <a:ext cx="6159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Training/Validation loss and accuracy of the model</a:t>
            </a:r>
            <a:endParaRPr b="1"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Image Classification</a:t>
            </a:r>
            <a:endParaRPr sz="2500">
              <a:solidFill>
                <a:schemeClr val="accent1"/>
              </a:solidFill>
              <a:latin typeface="Oswald Regular"/>
              <a:ea typeface="Oswald Regular"/>
              <a:cs typeface="Oswald Regular"/>
              <a:sym typeface="Oswald Regular"/>
            </a:endParaRPr>
          </a:p>
        </p:txBody>
      </p:sp>
      <p:pic>
        <p:nvPicPr>
          <p:cNvPr id="203" name="Google Shape;203;p24"/>
          <p:cNvPicPr preferRelativeResize="0"/>
          <p:nvPr/>
        </p:nvPicPr>
        <p:blipFill>
          <a:blip r:embed="rId3">
            <a:alphaModFix/>
          </a:blip>
          <a:stretch>
            <a:fillRect/>
          </a:stretch>
        </p:blipFill>
        <p:spPr>
          <a:xfrm>
            <a:off x="4460100" y="1295975"/>
            <a:ext cx="4233600" cy="3154900"/>
          </a:xfrm>
          <a:prstGeom prst="rect">
            <a:avLst/>
          </a:prstGeom>
          <a:noFill/>
          <a:ln>
            <a:noFill/>
          </a:ln>
          <a:effectLst>
            <a:outerShdw blurRad="57150" rotWithShape="0" algn="bl" dir="5400000" dist="19050">
              <a:srgbClr val="000000"/>
            </a:outerShdw>
          </a:effectLst>
        </p:spPr>
      </p:pic>
      <p:sp>
        <p:nvSpPr>
          <p:cNvPr id="204" name="Google Shape;204;p24"/>
          <p:cNvSpPr txBox="1"/>
          <p:nvPr/>
        </p:nvSpPr>
        <p:spPr>
          <a:xfrm>
            <a:off x="5678150" y="983850"/>
            <a:ext cx="6159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Classification Matrix</a:t>
            </a:r>
            <a:endParaRPr b="1" sz="1100"/>
          </a:p>
        </p:txBody>
      </p:sp>
      <p:sp>
        <p:nvSpPr>
          <p:cNvPr id="205" name="Google Shape;205;p24"/>
          <p:cNvSpPr txBox="1"/>
          <p:nvPr/>
        </p:nvSpPr>
        <p:spPr>
          <a:xfrm>
            <a:off x="812675" y="1295975"/>
            <a:ext cx="6159300" cy="71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swald"/>
              <a:buAutoNum type="alphaLcPeriod"/>
            </a:pPr>
            <a:r>
              <a:rPr b="1" lang="en">
                <a:latin typeface="Oswald"/>
                <a:ea typeface="Oswald"/>
                <a:cs typeface="Oswald"/>
                <a:sym typeface="Oswald"/>
              </a:rPr>
              <a:t>Precision:</a:t>
            </a:r>
            <a:endParaRPr b="1">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Bags -       0.92</a:t>
            </a:r>
            <a:endParaRPr sz="1100">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Hats -        0.86</a:t>
            </a:r>
            <a:endParaRPr sz="1100">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Shirts -      0.78</a:t>
            </a:r>
            <a:endParaRPr sz="1100">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Shoes -     0.99</a:t>
            </a:r>
            <a:endParaRPr sz="1100">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Watches - 0.97</a:t>
            </a:r>
            <a:endParaRPr sz="1100">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317500" lvl="0" marL="457200" rtl="0" algn="l">
              <a:spcBef>
                <a:spcPts val="0"/>
              </a:spcBef>
              <a:spcAft>
                <a:spcPts val="0"/>
              </a:spcAft>
              <a:buSzPts val="1400"/>
              <a:buFont typeface="Oswald"/>
              <a:buAutoNum type="alphaLcPeriod"/>
            </a:pPr>
            <a:r>
              <a:rPr b="1" lang="en">
                <a:latin typeface="Oswald"/>
                <a:ea typeface="Oswald"/>
                <a:cs typeface="Oswald"/>
                <a:sym typeface="Oswald"/>
              </a:rPr>
              <a:t>Recall:</a:t>
            </a:r>
            <a:endParaRPr b="1">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Bags -        0.81</a:t>
            </a:r>
            <a:endParaRPr sz="1100">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Hats -         0.92</a:t>
            </a:r>
            <a:endParaRPr sz="1100">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Shirts -       0.85</a:t>
            </a:r>
            <a:endParaRPr sz="1100">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Shoes -      0.99</a:t>
            </a:r>
            <a:endParaRPr sz="1100">
              <a:latin typeface="Oswald"/>
              <a:ea typeface="Oswald"/>
              <a:cs typeface="Oswald"/>
              <a:sym typeface="Oswald"/>
            </a:endParaRPr>
          </a:p>
          <a:p>
            <a:pPr indent="457200" lvl="0" marL="457200" rtl="0" algn="l">
              <a:spcBef>
                <a:spcPts val="0"/>
              </a:spcBef>
              <a:spcAft>
                <a:spcPts val="0"/>
              </a:spcAft>
              <a:buNone/>
            </a:pPr>
            <a:r>
              <a:rPr lang="en" sz="1100">
                <a:latin typeface="Oswald"/>
                <a:ea typeface="Oswald"/>
                <a:cs typeface="Oswald"/>
                <a:sym typeface="Oswald"/>
              </a:rPr>
              <a:t>Watches -  0.94</a:t>
            </a:r>
            <a:endParaRPr sz="11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Image Classification - Results</a:t>
            </a:r>
            <a:endParaRPr sz="2500">
              <a:solidFill>
                <a:schemeClr val="accent1"/>
              </a:solidFill>
              <a:latin typeface="Oswald Regular"/>
              <a:ea typeface="Oswald Regular"/>
              <a:cs typeface="Oswald Regular"/>
              <a:sym typeface="Oswald Regular"/>
            </a:endParaRPr>
          </a:p>
        </p:txBody>
      </p:sp>
      <p:pic>
        <p:nvPicPr>
          <p:cNvPr id="211" name="Google Shape;211;p25"/>
          <p:cNvPicPr preferRelativeResize="0"/>
          <p:nvPr/>
        </p:nvPicPr>
        <p:blipFill rotWithShape="1">
          <a:blip r:embed="rId3">
            <a:alphaModFix/>
          </a:blip>
          <a:srcRect b="9057" l="0" r="0" t="0"/>
          <a:stretch/>
        </p:blipFill>
        <p:spPr>
          <a:xfrm>
            <a:off x="6907700" y="779700"/>
            <a:ext cx="1991175" cy="1792050"/>
          </a:xfrm>
          <a:prstGeom prst="rect">
            <a:avLst/>
          </a:prstGeom>
          <a:noFill/>
          <a:ln>
            <a:noFill/>
          </a:ln>
          <a:effectLst>
            <a:outerShdw blurRad="57150" rotWithShape="0" algn="bl" dir="5400000" dist="19050">
              <a:srgbClr val="000000"/>
            </a:outerShdw>
          </a:effectLst>
        </p:spPr>
      </p:pic>
      <p:pic>
        <p:nvPicPr>
          <p:cNvPr id="212" name="Google Shape;212;p25"/>
          <p:cNvPicPr preferRelativeResize="0"/>
          <p:nvPr/>
        </p:nvPicPr>
        <p:blipFill rotWithShape="1">
          <a:blip r:embed="rId4">
            <a:alphaModFix/>
          </a:blip>
          <a:srcRect b="12033" l="0" r="0" t="0"/>
          <a:stretch/>
        </p:blipFill>
        <p:spPr>
          <a:xfrm>
            <a:off x="4715875" y="779700"/>
            <a:ext cx="1866975" cy="1792050"/>
          </a:xfrm>
          <a:prstGeom prst="rect">
            <a:avLst/>
          </a:prstGeom>
          <a:noFill/>
          <a:ln>
            <a:noFill/>
          </a:ln>
          <a:effectLst>
            <a:outerShdw blurRad="57150" rotWithShape="0" algn="bl" dir="5400000" dist="19050">
              <a:srgbClr val="000000"/>
            </a:outerShdw>
          </a:effectLst>
        </p:spPr>
      </p:pic>
      <p:pic>
        <p:nvPicPr>
          <p:cNvPr id="213" name="Google Shape;213;p25"/>
          <p:cNvPicPr preferRelativeResize="0"/>
          <p:nvPr/>
        </p:nvPicPr>
        <p:blipFill rotWithShape="1">
          <a:blip r:embed="rId5">
            <a:alphaModFix/>
          </a:blip>
          <a:srcRect b="10714" l="0" r="0" t="0"/>
          <a:stretch/>
        </p:blipFill>
        <p:spPr>
          <a:xfrm>
            <a:off x="4715875" y="2939350"/>
            <a:ext cx="1866975" cy="1720063"/>
          </a:xfrm>
          <a:prstGeom prst="rect">
            <a:avLst/>
          </a:prstGeom>
          <a:noFill/>
          <a:ln>
            <a:noFill/>
          </a:ln>
          <a:effectLst>
            <a:outerShdw blurRad="57150" rotWithShape="0" algn="bl" dir="5400000" dist="19050">
              <a:srgbClr val="000000"/>
            </a:outerShdw>
          </a:effectLst>
        </p:spPr>
      </p:pic>
      <p:pic>
        <p:nvPicPr>
          <p:cNvPr id="214" name="Google Shape;214;p25"/>
          <p:cNvPicPr preferRelativeResize="0"/>
          <p:nvPr/>
        </p:nvPicPr>
        <p:blipFill rotWithShape="1">
          <a:blip r:embed="rId6">
            <a:alphaModFix/>
          </a:blip>
          <a:srcRect b="10714" l="0" r="0" t="0"/>
          <a:stretch/>
        </p:blipFill>
        <p:spPr>
          <a:xfrm>
            <a:off x="6907700" y="2931175"/>
            <a:ext cx="1991175" cy="1720075"/>
          </a:xfrm>
          <a:prstGeom prst="rect">
            <a:avLst/>
          </a:prstGeom>
          <a:noFill/>
          <a:ln>
            <a:noFill/>
          </a:ln>
          <a:effectLst>
            <a:outerShdw blurRad="57150" rotWithShape="0" algn="bl" dir="5400000" dist="19050">
              <a:srgbClr val="000000"/>
            </a:outerShdw>
          </a:effectLst>
        </p:spPr>
      </p:pic>
      <p:sp>
        <p:nvSpPr>
          <p:cNvPr id="215" name="Google Shape;215;p25"/>
          <p:cNvSpPr txBox="1"/>
          <p:nvPr>
            <p:ph type="ctrTitle"/>
          </p:nvPr>
        </p:nvSpPr>
        <p:spPr>
          <a:xfrm>
            <a:off x="767025" y="1164425"/>
            <a:ext cx="3414000" cy="419700"/>
          </a:xfrm>
          <a:prstGeom prst="rect">
            <a:avLst/>
          </a:prstGeom>
          <a:solidFill>
            <a:srgbClr val="FFFFFF"/>
          </a:solidFill>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Oswald"/>
                <a:ea typeface="Oswald"/>
                <a:cs typeface="Oswald"/>
                <a:sym typeface="Oswald"/>
              </a:rPr>
              <a:t>Pick random images from the test data</a:t>
            </a:r>
            <a:endParaRPr sz="1400">
              <a:solidFill>
                <a:srgbClr val="000000"/>
              </a:solidFill>
              <a:latin typeface="Oswald"/>
              <a:ea typeface="Oswald"/>
              <a:cs typeface="Oswald"/>
              <a:sym typeface="Oswald"/>
            </a:endParaRPr>
          </a:p>
        </p:txBody>
      </p:sp>
      <p:sp>
        <p:nvSpPr>
          <p:cNvPr id="216" name="Google Shape;216;p25"/>
          <p:cNvSpPr txBox="1"/>
          <p:nvPr>
            <p:ph type="ctrTitle"/>
          </p:nvPr>
        </p:nvSpPr>
        <p:spPr>
          <a:xfrm>
            <a:off x="855275" y="2334175"/>
            <a:ext cx="3069300" cy="419700"/>
          </a:xfrm>
          <a:prstGeom prst="rect">
            <a:avLst/>
          </a:prstGeom>
          <a:solidFill>
            <a:srgbClr val="FFFFFF"/>
          </a:solidFill>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Oswald"/>
                <a:ea typeface="Oswald"/>
                <a:cs typeface="Oswald"/>
                <a:sym typeface="Oswald"/>
              </a:rPr>
              <a:t>Identify it’s correct label</a:t>
            </a:r>
            <a:endParaRPr sz="1400">
              <a:solidFill>
                <a:srgbClr val="000000"/>
              </a:solidFill>
              <a:latin typeface="Oswald"/>
              <a:ea typeface="Oswald"/>
              <a:cs typeface="Oswald"/>
              <a:sym typeface="Oswald"/>
            </a:endParaRPr>
          </a:p>
        </p:txBody>
      </p:sp>
      <p:sp>
        <p:nvSpPr>
          <p:cNvPr id="217" name="Google Shape;217;p25"/>
          <p:cNvSpPr txBox="1"/>
          <p:nvPr>
            <p:ph type="ctrTitle"/>
          </p:nvPr>
        </p:nvSpPr>
        <p:spPr>
          <a:xfrm>
            <a:off x="855275" y="3642925"/>
            <a:ext cx="3069300" cy="419700"/>
          </a:xfrm>
          <a:prstGeom prst="rect">
            <a:avLst/>
          </a:prstGeom>
          <a:solidFill>
            <a:srgbClr val="FFFFFF"/>
          </a:solidFill>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Oswald"/>
                <a:ea typeface="Oswald"/>
                <a:cs typeface="Oswald"/>
                <a:sym typeface="Oswald"/>
              </a:rPr>
              <a:t>Print the image and the class to which it belongs</a:t>
            </a:r>
            <a:endParaRPr sz="1400">
              <a:solidFill>
                <a:srgbClr val="000000"/>
              </a:solidFill>
              <a:latin typeface="Oswald"/>
              <a:ea typeface="Oswald"/>
              <a:cs typeface="Oswald"/>
              <a:sym typeface="Oswald"/>
            </a:endParaRPr>
          </a:p>
        </p:txBody>
      </p:sp>
      <p:pic>
        <p:nvPicPr>
          <p:cNvPr id="218" name="Google Shape;218;p25"/>
          <p:cNvPicPr preferRelativeResize="0"/>
          <p:nvPr/>
        </p:nvPicPr>
        <p:blipFill>
          <a:blip r:embed="rId7">
            <a:alphaModFix/>
          </a:blip>
          <a:stretch>
            <a:fillRect/>
          </a:stretch>
        </p:blipFill>
        <p:spPr>
          <a:xfrm>
            <a:off x="2177850" y="2939338"/>
            <a:ext cx="247650" cy="581025"/>
          </a:xfrm>
          <a:prstGeom prst="rect">
            <a:avLst/>
          </a:prstGeom>
          <a:noFill/>
          <a:ln>
            <a:noFill/>
          </a:ln>
        </p:spPr>
      </p:pic>
      <p:pic>
        <p:nvPicPr>
          <p:cNvPr id="219" name="Google Shape;219;p25"/>
          <p:cNvPicPr preferRelativeResize="0"/>
          <p:nvPr/>
        </p:nvPicPr>
        <p:blipFill>
          <a:blip r:embed="rId8">
            <a:alphaModFix/>
          </a:blip>
          <a:stretch>
            <a:fillRect/>
          </a:stretch>
        </p:blipFill>
        <p:spPr>
          <a:xfrm>
            <a:off x="2177850" y="1641900"/>
            <a:ext cx="247650" cy="581025"/>
          </a:xfrm>
          <a:prstGeom prst="rect">
            <a:avLst/>
          </a:prstGeom>
          <a:noFill/>
          <a:ln>
            <a:noFill/>
          </a:ln>
        </p:spPr>
      </p:pic>
      <p:pic>
        <p:nvPicPr>
          <p:cNvPr id="220" name="Google Shape;220;p25"/>
          <p:cNvPicPr preferRelativeResize="0"/>
          <p:nvPr/>
        </p:nvPicPr>
        <p:blipFill rotWithShape="1">
          <a:blip r:embed="rId4">
            <a:alphaModFix/>
          </a:blip>
          <a:srcRect b="0" l="0" r="0" t="89424"/>
          <a:stretch/>
        </p:blipFill>
        <p:spPr>
          <a:xfrm>
            <a:off x="4828100" y="2647816"/>
            <a:ext cx="1866975" cy="215450"/>
          </a:xfrm>
          <a:prstGeom prst="rect">
            <a:avLst/>
          </a:prstGeom>
          <a:noFill/>
          <a:ln>
            <a:noFill/>
          </a:ln>
        </p:spPr>
      </p:pic>
      <p:pic>
        <p:nvPicPr>
          <p:cNvPr id="221" name="Google Shape;221;p25"/>
          <p:cNvPicPr preferRelativeResize="0"/>
          <p:nvPr/>
        </p:nvPicPr>
        <p:blipFill rotWithShape="1">
          <a:blip r:embed="rId3">
            <a:alphaModFix/>
          </a:blip>
          <a:srcRect b="0" l="0" r="0" t="89511"/>
          <a:stretch/>
        </p:blipFill>
        <p:spPr>
          <a:xfrm>
            <a:off x="7006525" y="2647815"/>
            <a:ext cx="1991175" cy="215450"/>
          </a:xfrm>
          <a:prstGeom prst="rect">
            <a:avLst/>
          </a:prstGeom>
          <a:noFill/>
          <a:ln>
            <a:noFill/>
          </a:ln>
        </p:spPr>
      </p:pic>
      <p:pic>
        <p:nvPicPr>
          <p:cNvPr id="222" name="Google Shape;222;p25"/>
          <p:cNvPicPr preferRelativeResize="0"/>
          <p:nvPr/>
        </p:nvPicPr>
        <p:blipFill rotWithShape="1">
          <a:blip r:embed="rId5">
            <a:alphaModFix/>
          </a:blip>
          <a:srcRect b="0" l="0" r="0" t="89265"/>
          <a:stretch/>
        </p:blipFill>
        <p:spPr>
          <a:xfrm>
            <a:off x="4828100" y="4722875"/>
            <a:ext cx="1866975" cy="215450"/>
          </a:xfrm>
          <a:prstGeom prst="rect">
            <a:avLst/>
          </a:prstGeom>
          <a:noFill/>
          <a:ln>
            <a:noFill/>
          </a:ln>
        </p:spPr>
      </p:pic>
      <p:pic>
        <p:nvPicPr>
          <p:cNvPr id="223" name="Google Shape;223;p25"/>
          <p:cNvPicPr preferRelativeResize="0"/>
          <p:nvPr/>
        </p:nvPicPr>
        <p:blipFill rotWithShape="1">
          <a:blip r:embed="rId6">
            <a:alphaModFix/>
          </a:blip>
          <a:srcRect b="0" l="0" r="0" t="89265"/>
          <a:stretch/>
        </p:blipFill>
        <p:spPr>
          <a:xfrm>
            <a:off x="7073500" y="4722875"/>
            <a:ext cx="1991175" cy="21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idx="1" type="subTitle"/>
          </p:nvPr>
        </p:nvSpPr>
        <p:spPr>
          <a:xfrm>
            <a:off x="365275" y="1451825"/>
            <a:ext cx="3567300" cy="44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hlinkClick r:id="rId3"/>
              </a:rPr>
              <a:t>http://127.0.0.1:5000/#</a:t>
            </a:r>
            <a:endParaRPr sz="2400"/>
          </a:p>
        </p:txBody>
      </p:sp>
      <p:sp>
        <p:nvSpPr>
          <p:cNvPr id="229" name="Google Shape;229;p26"/>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Image Classification</a:t>
            </a:r>
            <a:endParaRPr sz="2500">
              <a:solidFill>
                <a:schemeClr val="accent1"/>
              </a:solidFill>
              <a:latin typeface="Oswald Regular"/>
              <a:ea typeface="Oswald Regular"/>
              <a:cs typeface="Oswald Regular"/>
              <a:sym typeface="Oswald Regular"/>
            </a:endParaRPr>
          </a:p>
        </p:txBody>
      </p:sp>
      <p:pic>
        <p:nvPicPr>
          <p:cNvPr id="230" name="Google Shape;230;p26"/>
          <p:cNvPicPr preferRelativeResize="0"/>
          <p:nvPr/>
        </p:nvPicPr>
        <p:blipFill>
          <a:blip r:embed="rId4">
            <a:alphaModFix/>
          </a:blip>
          <a:stretch>
            <a:fillRect/>
          </a:stretch>
        </p:blipFill>
        <p:spPr>
          <a:xfrm>
            <a:off x="5562800" y="942975"/>
            <a:ext cx="3034026" cy="3737375"/>
          </a:xfrm>
          <a:prstGeom prst="rect">
            <a:avLst/>
          </a:prstGeom>
          <a:noFill/>
          <a:ln>
            <a:noFill/>
          </a:ln>
          <a:effectLst>
            <a:outerShdw blurRad="57150" rotWithShape="0" algn="bl" dir="5400000" dist="19050">
              <a:srgbClr val="000000"/>
            </a:outerShdw>
          </a:effectLst>
        </p:spPr>
      </p:pic>
      <p:sp>
        <p:nvSpPr>
          <p:cNvPr id="231" name="Google Shape;231;p26"/>
          <p:cNvSpPr txBox="1"/>
          <p:nvPr/>
        </p:nvSpPr>
        <p:spPr>
          <a:xfrm>
            <a:off x="492925" y="942975"/>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swald"/>
                <a:ea typeface="Oswald"/>
                <a:cs typeface="Oswald"/>
                <a:sym typeface="Oswald"/>
              </a:rPr>
              <a:t>Partial deployment</a:t>
            </a:r>
            <a:r>
              <a:rPr b="1" lang="en" sz="1600">
                <a:latin typeface="Oswald"/>
                <a:ea typeface="Oswald"/>
                <a:cs typeface="Oswald"/>
                <a:sym typeface="Oswald"/>
              </a:rPr>
              <a:t> -</a:t>
            </a:r>
            <a:endParaRPr b="1" sz="1600">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7"/>
          <p:cNvPicPr preferRelativeResize="0"/>
          <p:nvPr/>
        </p:nvPicPr>
        <p:blipFill>
          <a:blip r:embed="rId3">
            <a:alphaModFix/>
          </a:blip>
          <a:stretch>
            <a:fillRect/>
          </a:stretch>
        </p:blipFill>
        <p:spPr>
          <a:xfrm>
            <a:off x="-1" y="1432938"/>
            <a:ext cx="4050624" cy="2277625"/>
          </a:xfrm>
          <a:prstGeom prst="rect">
            <a:avLst/>
          </a:prstGeom>
          <a:noFill/>
          <a:ln>
            <a:noFill/>
          </a:ln>
          <a:effectLst>
            <a:outerShdw blurRad="57150" rotWithShape="0" algn="bl" dir="5400000" dist="19050">
              <a:srgbClr val="000000"/>
            </a:outerShdw>
          </a:effectLst>
        </p:spPr>
      </p:pic>
      <p:pic>
        <p:nvPicPr>
          <p:cNvPr id="237" name="Google Shape;237;p27"/>
          <p:cNvPicPr preferRelativeResize="0"/>
          <p:nvPr/>
        </p:nvPicPr>
        <p:blipFill>
          <a:blip r:embed="rId4">
            <a:alphaModFix/>
          </a:blip>
          <a:stretch>
            <a:fillRect/>
          </a:stretch>
        </p:blipFill>
        <p:spPr>
          <a:xfrm>
            <a:off x="4572000" y="1483850"/>
            <a:ext cx="4158925" cy="2175800"/>
          </a:xfrm>
          <a:prstGeom prst="rect">
            <a:avLst/>
          </a:prstGeom>
          <a:noFill/>
          <a:ln>
            <a:noFill/>
          </a:ln>
        </p:spPr>
      </p:pic>
      <p:sp>
        <p:nvSpPr>
          <p:cNvPr id="238" name="Google Shape;238;p27"/>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Recommendation Engine</a:t>
            </a:r>
            <a:endParaRPr sz="2500">
              <a:solidFill>
                <a:schemeClr val="accent1"/>
              </a:solidFill>
              <a:latin typeface="Oswald Regular"/>
              <a:ea typeface="Oswald Regular"/>
              <a:cs typeface="Oswald Regular"/>
              <a:sym typeface="Oswald Regul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8"/>
          <p:cNvPicPr preferRelativeResize="0"/>
          <p:nvPr/>
        </p:nvPicPr>
        <p:blipFill>
          <a:blip r:embed="rId3">
            <a:alphaModFix/>
          </a:blip>
          <a:stretch>
            <a:fillRect/>
          </a:stretch>
        </p:blipFill>
        <p:spPr>
          <a:xfrm>
            <a:off x="503126" y="910575"/>
            <a:ext cx="4474250" cy="3918775"/>
          </a:xfrm>
          <a:prstGeom prst="rect">
            <a:avLst/>
          </a:prstGeom>
          <a:noFill/>
          <a:ln>
            <a:noFill/>
          </a:ln>
        </p:spPr>
      </p:pic>
      <p:sp>
        <p:nvSpPr>
          <p:cNvPr id="244" name="Google Shape;244;p28"/>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Content-based Filtering</a:t>
            </a:r>
            <a:endParaRPr sz="2500">
              <a:solidFill>
                <a:schemeClr val="accent1"/>
              </a:solidFill>
              <a:latin typeface="Oswald Regular"/>
              <a:ea typeface="Oswald Regular"/>
              <a:cs typeface="Oswald Regular"/>
              <a:sym typeface="Oswald Regular"/>
            </a:endParaRPr>
          </a:p>
        </p:txBody>
      </p:sp>
      <p:sp>
        <p:nvSpPr>
          <p:cNvPr id="245" name="Google Shape;245;p28"/>
          <p:cNvSpPr/>
          <p:nvPr/>
        </p:nvSpPr>
        <p:spPr>
          <a:xfrm>
            <a:off x="4572000" y="1173075"/>
            <a:ext cx="2877600" cy="1173300"/>
          </a:xfrm>
          <a:prstGeom prst="cloudCallout">
            <a:avLst>
              <a:gd fmla="val -58881" name="adj1"/>
              <a:gd fmla="val 7158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What is “Similarity”?</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Computed by item attributes</a:t>
            </a:r>
            <a:endParaRPr sz="1100">
              <a:latin typeface="Calibri"/>
              <a:ea typeface="Calibri"/>
              <a:cs typeface="Calibri"/>
              <a:sym typeface="Calibri"/>
            </a:endParaRPr>
          </a:p>
        </p:txBody>
      </p:sp>
      <p:sp>
        <p:nvSpPr>
          <p:cNvPr id="246" name="Google Shape;246;p28"/>
          <p:cNvSpPr txBox="1"/>
          <p:nvPr/>
        </p:nvSpPr>
        <p:spPr>
          <a:xfrm>
            <a:off x="5674900" y="2807375"/>
            <a:ext cx="2997900" cy="16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600">
                <a:highlight>
                  <a:srgbClr val="F9CB9C"/>
                </a:highlight>
              </a:rPr>
              <a:t>Items with similar features are recommended</a:t>
            </a:r>
            <a:endParaRPr i="1" sz="2600">
              <a:highlight>
                <a:srgbClr val="F9CB9C"/>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p:cNvPicPr preferRelativeResize="0"/>
          <p:nvPr/>
        </p:nvPicPr>
        <p:blipFill rotWithShape="1">
          <a:blip r:embed="rId3">
            <a:alphaModFix/>
          </a:blip>
          <a:srcRect b="68812" l="0" r="0" t="6413"/>
          <a:stretch/>
        </p:blipFill>
        <p:spPr>
          <a:xfrm>
            <a:off x="4207200" y="681800"/>
            <a:ext cx="4564424" cy="992599"/>
          </a:xfrm>
          <a:prstGeom prst="rect">
            <a:avLst/>
          </a:prstGeom>
          <a:noFill/>
          <a:ln>
            <a:noFill/>
          </a:ln>
        </p:spPr>
      </p:pic>
      <p:sp>
        <p:nvSpPr>
          <p:cNvPr id="252" name="Google Shape;252;p29"/>
          <p:cNvSpPr txBox="1"/>
          <p:nvPr>
            <p:ph idx="4294967295" type="ctrTitle"/>
          </p:nvPr>
        </p:nvSpPr>
        <p:spPr>
          <a:xfrm>
            <a:off x="0" y="65675"/>
            <a:ext cx="9144000" cy="511500"/>
          </a:xfrm>
          <a:prstGeom prst="rect">
            <a:avLst/>
          </a:prstGeom>
          <a:solidFill>
            <a:srgbClr val="232F3E"/>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accent1"/>
                </a:solidFill>
                <a:latin typeface="Oswald Regular"/>
                <a:ea typeface="Oswald Regular"/>
                <a:cs typeface="Oswald Regular"/>
                <a:sym typeface="Oswald Regular"/>
              </a:rPr>
              <a:t>Cosine Similarity</a:t>
            </a:r>
            <a:endParaRPr sz="2300">
              <a:solidFill>
                <a:schemeClr val="accent1"/>
              </a:solidFill>
              <a:latin typeface="Oswald Regular"/>
              <a:ea typeface="Oswald Regular"/>
              <a:cs typeface="Oswald Regular"/>
              <a:sym typeface="Oswald Regular"/>
            </a:endParaRPr>
          </a:p>
        </p:txBody>
      </p:sp>
      <p:pic>
        <p:nvPicPr>
          <p:cNvPr id="253" name="Google Shape;253;p29"/>
          <p:cNvPicPr preferRelativeResize="0"/>
          <p:nvPr/>
        </p:nvPicPr>
        <p:blipFill rotWithShape="1">
          <a:blip r:embed="rId4">
            <a:alphaModFix/>
          </a:blip>
          <a:srcRect b="5140" l="17416" r="0" t="10171"/>
          <a:stretch/>
        </p:blipFill>
        <p:spPr>
          <a:xfrm>
            <a:off x="168150" y="1193125"/>
            <a:ext cx="3916725" cy="3168325"/>
          </a:xfrm>
          <a:prstGeom prst="rect">
            <a:avLst/>
          </a:prstGeom>
          <a:noFill/>
          <a:ln>
            <a:noFill/>
          </a:ln>
        </p:spPr>
      </p:pic>
      <p:sp>
        <p:nvSpPr>
          <p:cNvPr id="254" name="Google Shape;254;p29"/>
          <p:cNvSpPr txBox="1"/>
          <p:nvPr/>
        </p:nvSpPr>
        <p:spPr>
          <a:xfrm>
            <a:off x="4762500" y="2416350"/>
            <a:ext cx="3308700" cy="11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67B0A"/>
                </a:solidFill>
              </a:rPr>
              <a:t>Similarity (Item 1, Item 2) = 0.85</a:t>
            </a:r>
            <a:endParaRPr b="1" sz="1500">
              <a:solidFill>
                <a:srgbClr val="E67B0A"/>
              </a:solidFill>
            </a:endParaRPr>
          </a:p>
          <a:p>
            <a:pPr indent="0" lvl="0" marL="0" rtl="0" algn="l">
              <a:spcBef>
                <a:spcPts val="0"/>
              </a:spcBef>
              <a:spcAft>
                <a:spcPts val="0"/>
              </a:spcAft>
              <a:buNone/>
            </a:pPr>
            <a:r>
              <a:t/>
            </a:r>
            <a:endParaRPr b="1" sz="1500">
              <a:solidFill>
                <a:srgbClr val="E67B0A"/>
              </a:solidFill>
            </a:endParaRPr>
          </a:p>
          <a:p>
            <a:pPr indent="0" lvl="0" marL="0" rtl="0" algn="l">
              <a:spcBef>
                <a:spcPts val="0"/>
              </a:spcBef>
              <a:spcAft>
                <a:spcPts val="0"/>
              </a:spcAft>
              <a:buNone/>
            </a:pPr>
            <a:r>
              <a:rPr b="1" lang="en" sz="1500">
                <a:solidFill>
                  <a:srgbClr val="E67B0A"/>
                </a:solidFill>
              </a:rPr>
              <a:t>Similarity (Item 2, Item 3) = 0.25</a:t>
            </a:r>
            <a:endParaRPr sz="1900">
              <a:solidFill>
                <a:srgbClr val="E67B0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Image-based product recommendation</a:t>
            </a:r>
            <a:endParaRPr sz="2500">
              <a:solidFill>
                <a:schemeClr val="accent1"/>
              </a:solidFill>
              <a:latin typeface="Oswald Regular"/>
              <a:ea typeface="Oswald Regular"/>
              <a:cs typeface="Oswald Regular"/>
              <a:sym typeface="Oswald Regular"/>
            </a:endParaRPr>
          </a:p>
        </p:txBody>
      </p:sp>
      <p:sp>
        <p:nvSpPr>
          <p:cNvPr id="260" name="Google Shape;260;p30"/>
          <p:cNvSpPr txBox="1"/>
          <p:nvPr/>
        </p:nvSpPr>
        <p:spPr>
          <a:xfrm>
            <a:off x="498775" y="2909450"/>
            <a:ext cx="13854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30"/>
          <p:cNvPicPr preferRelativeResize="0"/>
          <p:nvPr/>
        </p:nvPicPr>
        <p:blipFill rotWithShape="1">
          <a:blip r:embed="rId3">
            <a:alphaModFix/>
          </a:blip>
          <a:srcRect b="0" l="42032" r="0" t="44143"/>
          <a:stretch/>
        </p:blipFill>
        <p:spPr>
          <a:xfrm>
            <a:off x="2112775" y="627289"/>
            <a:ext cx="4572000" cy="2221124"/>
          </a:xfrm>
          <a:prstGeom prst="rect">
            <a:avLst/>
          </a:prstGeom>
          <a:noFill/>
          <a:ln>
            <a:noFill/>
          </a:ln>
        </p:spPr>
      </p:pic>
      <p:sp>
        <p:nvSpPr>
          <p:cNvPr id="262" name="Google Shape;262;p30"/>
          <p:cNvSpPr txBox="1"/>
          <p:nvPr/>
        </p:nvSpPr>
        <p:spPr>
          <a:xfrm>
            <a:off x="526475" y="3380500"/>
            <a:ext cx="33804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txBox="1"/>
          <p:nvPr/>
        </p:nvSpPr>
        <p:spPr>
          <a:xfrm>
            <a:off x="1055075" y="3182800"/>
            <a:ext cx="7337700" cy="18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58423"/>
                </a:solidFill>
                <a:latin typeface="Oswald Regular"/>
                <a:ea typeface="Oswald Regular"/>
                <a:cs typeface="Oswald Regular"/>
                <a:sym typeface="Oswald Regular"/>
              </a:rPr>
              <a:t>Transfer Learning</a:t>
            </a:r>
            <a:endParaRPr sz="1700">
              <a:solidFill>
                <a:srgbClr val="F58423"/>
              </a:solidFill>
              <a:latin typeface="Oswald Regular"/>
              <a:ea typeface="Oswald Regular"/>
              <a:cs typeface="Oswald Regular"/>
              <a:sym typeface="Oswald Regular"/>
            </a:endParaRPr>
          </a:p>
          <a:p>
            <a:pPr indent="0" lvl="0" marL="0" rtl="0" algn="l">
              <a:spcBef>
                <a:spcPts val="0"/>
              </a:spcBef>
              <a:spcAft>
                <a:spcPts val="0"/>
              </a:spcAft>
              <a:buNone/>
            </a:pPr>
            <a:r>
              <a:t/>
            </a:r>
            <a:endParaRPr sz="1700"/>
          </a:p>
          <a:p>
            <a:pPr indent="-336550" lvl="0" marL="457200" rtl="0" algn="l">
              <a:spcBef>
                <a:spcPts val="0"/>
              </a:spcBef>
              <a:spcAft>
                <a:spcPts val="0"/>
              </a:spcAft>
              <a:buClr>
                <a:srgbClr val="F58423"/>
              </a:buClr>
              <a:buSzPts val="1700"/>
              <a:buFont typeface="Oswald Regular"/>
              <a:buChar char="●"/>
            </a:pPr>
            <a:r>
              <a:rPr lang="en" sz="1700">
                <a:solidFill>
                  <a:srgbClr val="F58423"/>
                </a:solidFill>
                <a:latin typeface="Oswald Regular"/>
                <a:ea typeface="Oswald Regular"/>
                <a:cs typeface="Oswald Regular"/>
                <a:sym typeface="Oswald Regular"/>
              </a:rPr>
              <a:t>Take a network trained on a different domain for a different source task</a:t>
            </a:r>
            <a:endParaRPr sz="1700">
              <a:solidFill>
                <a:srgbClr val="F58423"/>
              </a:solidFill>
              <a:latin typeface="Oswald Regular"/>
              <a:ea typeface="Oswald Regular"/>
              <a:cs typeface="Oswald Regular"/>
              <a:sym typeface="Oswald Regular"/>
            </a:endParaRPr>
          </a:p>
          <a:p>
            <a:pPr indent="-336550" lvl="0" marL="457200" rtl="0" algn="l">
              <a:spcBef>
                <a:spcPts val="0"/>
              </a:spcBef>
              <a:spcAft>
                <a:spcPts val="0"/>
              </a:spcAft>
              <a:buClr>
                <a:srgbClr val="F58423"/>
              </a:buClr>
              <a:buSzPts val="1700"/>
              <a:buFont typeface="Oswald Regular"/>
              <a:buChar char="●"/>
            </a:pPr>
            <a:r>
              <a:rPr lang="en" sz="1700">
                <a:solidFill>
                  <a:srgbClr val="F58423"/>
                </a:solidFill>
                <a:latin typeface="Oswald Regular"/>
                <a:ea typeface="Oswald Regular"/>
                <a:cs typeface="Oswald Regular"/>
                <a:sym typeface="Oswald Regular"/>
              </a:rPr>
              <a:t>Adapt it for your domain and your target task</a:t>
            </a:r>
            <a:endParaRPr sz="1700">
              <a:solidFill>
                <a:srgbClr val="F58423"/>
              </a:solidFill>
              <a:latin typeface="Oswald Regular"/>
              <a:ea typeface="Oswald Regular"/>
              <a:cs typeface="Oswald Regular"/>
              <a:sym typeface="Oswald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Image-based product recommendation</a:t>
            </a:r>
            <a:endParaRPr sz="2500">
              <a:solidFill>
                <a:schemeClr val="accent1"/>
              </a:solidFill>
              <a:latin typeface="Oswald Regular"/>
              <a:ea typeface="Oswald Regular"/>
              <a:cs typeface="Oswald Regular"/>
              <a:sym typeface="Oswald Regular"/>
            </a:endParaRPr>
          </a:p>
        </p:txBody>
      </p:sp>
      <p:sp>
        <p:nvSpPr>
          <p:cNvPr id="269" name="Google Shape;269;p31"/>
          <p:cNvSpPr txBox="1"/>
          <p:nvPr/>
        </p:nvSpPr>
        <p:spPr>
          <a:xfrm>
            <a:off x="498775" y="2909450"/>
            <a:ext cx="13854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txBox="1"/>
          <p:nvPr/>
        </p:nvSpPr>
        <p:spPr>
          <a:xfrm>
            <a:off x="526475" y="3380500"/>
            <a:ext cx="33804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1"/>
          <p:cNvPicPr preferRelativeResize="0"/>
          <p:nvPr/>
        </p:nvPicPr>
        <p:blipFill>
          <a:blip r:embed="rId3">
            <a:alphaModFix/>
          </a:blip>
          <a:stretch>
            <a:fillRect/>
          </a:stretch>
        </p:blipFill>
        <p:spPr>
          <a:xfrm>
            <a:off x="152400" y="1619250"/>
            <a:ext cx="8839198" cy="1905000"/>
          </a:xfrm>
          <a:prstGeom prst="rect">
            <a:avLst/>
          </a:prstGeom>
          <a:noFill/>
          <a:ln>
            <a:noFill/>
          </a:ln>
        </p:spPr>
      </p:pic>
      <p:sp>
        <p:nvSpPr>
          <p:cNvPr id="272" name="Google Shape;272;p31"/>
          <p:cNvSpPr txBox="1"/>
          <p:nvPr/>
        </p:nvSpPr>
        <p:spPr>
          <a:xfrm>
            <a:off x="277925" y="1862150"/>
            <a:ext cx="16062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32F3E"/>
                </a:solidFill>
                <a:latin typeface="Oswald Regular"/>
                <a:ea typeface="Oswald Regular"/>
                <a:cs typeface="Oswald Regular"/>
                <a:sym typeface="Oswald Regular"/>
              </a:rPr>
              <a:t>Extract image features using VGG16 (pre-trained model)</a:t>
            </a:r>
            <a:endParaRPr>
              <a:solidFill>
                <a:srgbClr val="232F3E"/>
              </a:solidFill>
              <a:latin typeface="Oswald Regular"/>
              <a:ea typeface="Oswald Regular"/>
              <a:cs typeface="Oswald Regular"/>
              <a:sym typeface="Oswald Regular"/>
            </a:endParaRPr>
          </a:p>
        </p:txBody>
      </p:sp>
      <p:sp>
        <p:nvSpPr>
          <p:cNvPr id="273" name="Google Shape;273;p31"/>
          <p:cNvSpPr txBox="1"/>
          <p:nvPr/>
        </p:nvSpPr>
        <p:spPr>
          <a:xfrm>
            <a:off x="2653775" y="1823550"/>
            <a:ext cx="16062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32F3E"/>
                </a:solidFill>
                <a:latin typeface="Oswald Regular"/>
                <a:ea typeface="Oswald Regular"/>
                <a:cs typeface="Oswald Regular"/>
                <a:sym typeface="Oswald Regular"/>
              </a:rPr>
              <a:t>Remove the final layer in neural network </a:t>
            </a:r>
            <a:endParaRPr/>
          </a:p>
        </p:txBody>
      </p:sp>
      <p:sp>
        <p:nvSpPr>
          <p:cNvPr id="274" name="Google Shape;274;p31"/>
          <p:cNvSpPr txBox="1"/>
          <p:nvPr/>
        </p:nvSpPr>
        <p:spPr>
          <a:xfrm>
            <a:off x="4891625" y="1776450"/>
            <a:ext cx="1606200" cy="15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32F3E"/>
                </a:solidFill>
                <a:latin typeface="Oswald Regular"/>
                <a:ea typeface="Oswald Regular"/>
                <a:cs typeface="Oswald Regular"/>
                <a:sym typeface="Oswald Regular"/>
              </a:rPr>
              <a:t>Compute cosine similarity of any two image features</a:t>
            </a:r>
            <a:endParaRPr/>
          </a:p>
        </p:txBody>
      </p:sp>
      <p:sp>
        <p:nvSpPr>
          <p:cNvPr id="275" name="Google Shape;275;p31"/>
          <p:cNvSpPr txBox="1"/>
          <p:nvPr/>
        </p:nvSpPr>
        <p:spPr>
          <a:xfrm>
            <a:off x="7309650" y="1806575"/>
            <a:ext cx="14907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32F3E"/>
                </a:solidFill>
                <a:latin typeface="Oswald Regular"/>
                <a:ea typeface="Oswald Regular"/>
                <a:cs typeface="Oswald Regular"/>
                <a:sym typeface="Oswald Regular"/>
              </a:rPr>
              <a:t>Print N recommendations based on high score</a:t>
            </a:r>
            <a:endParaRPr/>
          </a:p>
        </p:txBody>
      </p:sp>
      <p:sp>
        <p:nvSpPr>
          <p:cNvPr id="276" name="Google Shape;276;p31"/>
          <p:cNvSpPr txBox="1"/>
          <p:nvPr/>
        </p:nvSpPr>
        <p:spPr>
          <a:xfrm>
            <a:off x="671700" y="931375"/>
            <a:ext cx="7800600" cy="331800"/>
          </a:xfrm>
          <a:prstGeom prst="rect">
            <a:avLst/>
          </a:prstGeom>
          <a:noFill/>
          <a:ln cap="flat" cmpd="sng" w="9525">
            <a:solidFill>
              <a:srgbClr val="F5842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Oswald Regular"/>
                <a:ea typeface="Oswald Regular"/>
                <a:cs typeface="Oswald Regular"/>
                <a:sym typeface="Oswald Regular"/>
              </a:rPr>
              <a:t>Objective: To recommend N products based on the images</a:t>
            </a:r>
            <a:endParaRPr>
              <a:latin typeface="Oswald Regular"/>
              <a:ea typeface="Oswald Regular"/>
              <a:cs typeface="Oswald Regular"/>
              <a:sym typeface="Oswald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Agenda</a:t>
            </a:r>
            <a:endParaRPr sz="2500">
              <a:solidFill>
                <a:schemeClr val="accent1"/>
              </a:solidFill>
              <a:latin typeface="Oswald Regular"/>
              <a:ea typeface="Oswald Regular"/>
              <a:cs typeface="Oswald Regular"/>
              <a:sym typeface="Oswald Regular"/>
            </a:endParaRPr>
          </a:p>
        </p:txBody>
      </p:sp>
      <p:pic>
        <p:nvPicPr>
          <p:cNvPr id="66" name="Google Shape;66;p14"/>
          <p:cNvPicPr preferRelativeResize="0"/>
          <p:nvPr/>
        </p:nvPicPr>
        <p:blipFill rotWithShape="1">
          <a:blip r:embed="rId3">
            <a:alphaModFix/>
          </a:blip>
          <a:srcRect b="0" l="0" r="0" t="0"/>
          <a:stretch/>
        </p:blipFill>
        <p:spPr>
          <a:xfrm>
            <a:off x="1301319" y="954539"/>
            <a:ext cx="1435608" cy="1349162"/>
          </a:xfrm>
          <a:prstGeom prst="rect">
            <a:avLst/>
          </a:prstGeom>
          <a:noFill/>
          <a:ln cap="flat" cmpd="sng" w="9525">
            <a:solidFill>
              <a:srgbClr val="595959"/>
            </a:solidFill>
            <a:prstDash val="solid"/>
            <a:round/>
            <a:headEnd len="sm" w="sm" type="none"/>
            <a:tailEnd len="sm" w="sm" type="none"/>
          </a:ln>
        </p:spPr>
      </p:pic>
      <p:sp>
        <p:nvSpPr>
          <p:cNvPr id="67" name="Google Shape;67;p14"/>
          <p:cNvSpPr txBox="1"/>
          <p:nvPr/>
        </p:nvSpPr>
        <p:spPr>
          <a:xfrm>
            <a:off x="1301313" y="2336642"/>
            <a:ext cx="16356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Calibri"/>
              <a:buNone/>
            </a:pPr>
            <a:r>
              <a:rPr b="1" lang="en" sz="1000">
                <a:solidFill>
                  <a:srgbClr val="000000"/>
                </a:solidFill>
                <a:latin typeface="Calibri"/>
                <a:ea typeface="Calibri"/>
                <a:cs typeface="Calibri"/>
                <a:sym typeface="Calibri"/>
              </a:rPr>
              <a:t>1. Objectives</a:t>
            </a:r>
            <a:endParaRPr b="1" i="0" sz="1000" u="none" cap="none" strike="noStrike">
              <a:solidFill>
                <a:srgbClr val="000000"/>
              </a:solidFill>
              <a:latin typeface="Calibri"/>
              <a:ea typeface="Calibri"/>
              <a:cs typeface="Calibri"/>
              <a:sym typeface="Calibri"/>
            </a:endParaRPr>
          </a:p>
        </p:txBody>
      </p:sp>
      <p:sp>
        <p:nvSpPr>
          <p:cNvPr id="68" name="Google Shape;68;p14"/>
          <p:cNvSpPr txBox="1"/>
          <p:nvPr/>
        </p:nvSpPr>
        <p:spPr>
          <a:xfrm>
            <a:off x="3772927" y="2355288"/>
            <a:ext cx="22431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Calibri"/>
              <a:buNone/>
            </a:pPr>
            <a:r>
              <a:rPr b="1" i="0" lang="en" sz="1000" u="none" cap="none" strike="noStrike">
                <a:solidFill>
                  <a:srgbClr val="000000"/>
                </a:solidFill>
                <a:latin typeface="Calibri"/>
                <a:ea typeface="Calibri"/>
                <a:cs typeface="Calibri"/>
                <a:sym typeface="Calibri"/>
              </a:rPr>
              <a:t>2.</a:t>
            </a:r>
            <a:r>
              <a:rPr b="1" lang="en" sz="1000">
                <a:solidFill>
                  <a:schemeClr val="dk1"/>
                </a:solidFill>
                <a:latin typeface="Calibri"/>
                <a:ea typeface="Calibri"/>
                <a:cs typeface="Calibri"/>
                <a:sym typeface="Calibri"/>
              </a:rPr>
              <a:t>Data acquisition &amp; understanding</a:t>
            </a:r>
            <a:endParaRPr b="1" i="0" sz="1000" u="none" cap="none" strike="noStrike">
              <a:solidFill>
                <a:srgbClr val="000000"/>
              </a:solidFill>
              <a:latin typeface="Calibri"/>
              <a:ea typeface="Calibri"/>
              <a:cs typeface="Calibri"/>
              <a:sym typeface="Calibri"/>
            </a:endParaRPr>
          </a:p>
        </p:txBody>
      </p:sp>
      <p:sp>
        <p:nvSpPr>
          <p:cNvPr id="69" name="Google Shape;69;p14"/>
          <p:cNvSpPr txBox="1"/>
          <p:nvPr/>
        </p:nvSpPr>
        <p:spPr>
          <a:xfrm>
            <a:off x="6405851" y="2336640"/>
            <a:ext cx="1335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Calibri"/>
              <a:buNone/>
            </a:pPr>
            <a:r>
              <a:rPr b="1" i="0" lang="en" sz="1000" u="none" cap="none" strike="noStrike">
                <a:solidFill>
                  <a:srgbClr val="000000"/>
                </a:solidFill>
                <a:latin typeface="Calibri"/>
                <a:ea typeface="Calibri"/>
                <a:cs typeface="Calibri"/>
                <a:sym typeface="Calibri"/>
              </a:rPr>
              <a:t>3.</a:t>
            </a:r>
            <a:r>
              <a:rPr b="1" lang="en" sz="1000">
                <a:solidFill>
                  <a:srgbClr val="000000"/>
                </a:solidFill>
                <a:latin typeface="Calibri"/>
                <a:ea typeface="Calibri"/>
                <a:cs typeface="Calibri"/>
                <a:sym typeface="Calibri"/>
              </a:rPr>
              <a:t>Modeling</a:t>
            </a:r>
            <a:endParaRPr b="1" i="0" sz="1000" u="none" cap="none" strike="noStrike">
              <a:solidFill>
                <a:srgbClr val="000000"/>
              </a:solidFill>
              <a:latin typeface="Calibri"/>
              <a:ea typeface="Calibri"/>
              <a:cs typeface="Calibri"/>
              <a:sym typeface="Calibri"/>
            </a:endParaRPr>
          </a:p>
        </p:txBody>
      </p:sp>
      <p:pic>
        <p:nvPicPr>
          <p:cNvPr descr="A picture containing table&#10;&#10;Description automatically generated" id="70" name="Google Shape;70;p14"/>
          <p:cNvPicPr preferRelativeResize="0"/>
          <p:nvPr/>
        </p:nvPicPr>
        <p:blipFill rotWithShape="1">
          <a:blip r:embed="rId4">
            <a:alphaModFix/>
          </a:blip>
          <a:srcRect b="0" l="0" r="0" t="0"/>
          <a:stretch/>
        </p:blipFill>
        <p:spPr>
          <a:xfrm>
            <a:off x="6405855" y="952475"/>
            <a:ext cx="1436831" cy="1353312"/>
          </a:xfrm>
          <a:prstGeom prst="rect">
            <a:avLst/>
          </a:prstGeom>
          <a:noFill/>
          <a:ln cap="flat" cmpd="sng" w="9525">
            <a:solidFill>
              <a:srgbClr val="757070"/>
            </a:solidFill>
            <a:prstDash val="solid"/>
            <a:round/>
            <a:headEnd len="sm" w="sm" type="none"/>
            <a:tailEnd len="sm" w="sm" type="none"/>
          </a:ln>
        </p:spPr>
      </p:pic>
      <p:sp>
        <p:nvSpPr>
          <p:cNvPr id="71" name="Google Shape;71;p14"/>
          <p:cNvSpPr txBox="1"/>
          <p:nvPr/>
        </p:nvSpPr>
        <p:spPr>
          <a:xfrm>
            <a:off x="1341013" y="4309025"/>
            <a:ext cx="2085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Calibri"/>
              <a:buNone/>
            </a:pPr>
            <a:r>
              <a:rPr b="1" lang="en" sz="1000">
                <a:solidFill>
                  <a:srgbClr val="000000"/>
                </a:solidFill>
                <a:latin typeface="Calibri"/>
                <a:ea typeface="Calibri"/>
                <a:cs typeface="Calibri"/>
                <a:sym typeface="Calibri"/>
              </a:rPr>
              <a:t>4. Results</a:t>
            </a:r>
            <a:endParaRPr b="1" i="0" sz="1000" u="none" cap="none" strike="noStrike">
              <a:solidFill>
                <a:srgbClr val="000000"/>
              </a:solidFill>
              <a:latin typeface="Calibri"/>
              <a:ea typeface="Calibri"/>
              <a:cs typeface="Calibri"/>
              <a:sym typeface="Calibri"/>
            </a:endParaRPr>
          </a:p>
        </p:txBody>
      </p:sp>
      <p:sp>
        <p:nvSpPr>
          <p:cNvPr id="72" name="Google Shape;72;p14"/>
          <p:cNvSpPr txBox="1"/>
          <p:nvPr/>
        </p:nvSpPr>
        <p:spPr>
          <a:xfrm>
            <a:off x="3927264" y="4365129"/>
            <a:ext cx="19344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Calibri"/>
              <a:buNone/>
            </a:pPr>
            <a:r>
              <a:rPr b="1" lang="en" sz="1000">
                <a:solidFill>
                  <a:srgbClr val="000000"/>
                </a:solidFill>
                <a:latin typeface="Calibri"/>
                <a:ea typeface="Calibri"/>
                <a:cs typeface="Calibri"/>
                <a:sym typeface="Calibri"/>
              </a:rPr>
              <a:t>5</a:t>
            </a:r>
            <a:r>
              <a:rPr b="1" i="0" lang="en" sz="1000" u="none" cap="none" strike="noStrike">
                <a:solidFill>
                  <a:srgbClr val="000000"/>
                </a:solidFill>
                <a:latin typeface="Calibri"/>
                <a:ea typeface="Calibri"/>
                <a:cs typeface="Calibri"/>
                <a:sym typeface="Calibri"/>
              </a:rPr>
              <a:t>.</a:t>
            </a:r>
            <a:r>
              <a:rPr b="1" lang="en" sz="1000">
                <a:solidFill>
                  <a:srgbClr val="000000"/>
                </a:solidFill>
                <a:latin typeface="Calibri"/>
                <a:ea typeface="Calibri"/>
                <a:cs typeface="Calibri"/>
                <a:sym typeface="Calibri"/>
              </a:rPr>
              <a:t>Future Work</a:t>
            </a:r>
            <a:endParaRPr b="1" i="0" sz="1000" u="none" cap="none" strike="noStrike">
              <a:solidFill>
                <a:srgbClr val="000000"/>
              </a:solidFill>
              <a:latin typeface="Calibri"/>
              <a:ea typeface="Calibri"/>
              <a:cs typeface="Calibri"/>
              <a:sym typeface="Calibri"/>
            </a:endParaRPr>
          </a:p>
        </p:txBody>
      </p:sp>
      <p:sp>
        <p:nvSpPr>
          <p:cNvPr id="73" name="Google Shape;73;p14"/>
          <p:cNvSpPr txBox="1"/>
          <p:nvPr/>
        </p:nvSpPr>
        <p:spPr>
          <a:xfrm>
            <a:off x="6362914" y="4365115"/>
            <a:ext cx="13350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Calibri"/>
              <a:buNone/>
            </a:pPr>
            <a:r>
              <a:rPr b="1" lang="en" sz="1000">
                <a:solidFill>
                  <a:srgbClr val="000000"/>
                </a:solidFill>
                <a:latin typeface="Calibri"/>
                <a:ea typeface="Calibri"/>
                <a:cs typeface="Calibri"/>
                <a:sym typeface="Calibri"/>
              </a:rPr>
              <a:t>6</a:t>
            </a:r>
            <a:r>
              <a:rPr b="1" i="0" lang="en" sz="1000" u="none" cap="none" strike="noStrike">
                <a:solidFill>
                  <a:srgbClr val="000000"/>
                </a:solidFill>
                <a:latin typeface="Calibri"/>
                <a:ea typeface="Calibri"/>
                <a:cs typeface="Calibri"/>
                <a:sym typeface="Calibri"/>
              </a:rPr>
              <a:t>.</a:t>
            </a:r>
            <a:r>
              <a:rPr b="1" lang="en" sz="1000">
                <a:solidFill>
                  <a:srgbClr val="000000"/>
                </a:solidFill>
                <a:latin typeface="Calibri"/>
                <a:ea typeface="Calibri"/>
                <a:cs typeface="Calibri"/>
                <a:sym typeface="Calibri"/>
              </a:rPr>
              <a:t>Conclusion</a:t>
            </a:r>
            <a:endParaRPr b="1" i="0" sz="1000" u="none" cap="none" strike="noStrike">
              <a:solidFill>
                <a:srgbClr val="000000"/>
              </a:solidFill>
              <a:latin typeface="Calibri"/>
              <a:ea typeface="Calibri"/>
              <a:cs typeface="Calibri"/>
              <a:sym typeface="Calibri"/>
            </a:endParaRPr>
          </a:p>
        </p:txBody>
      </p:sp>
      <p:pic>
        <p:nvPicPr>
          <p:cNvPr id="74" name="Google Shape;74;p14"/>
          <p:cNvPicPr preferRelativeResize="0"/>
          <p:nvPr/>
        </p:nvPicPr>
        <p:blipFill>
          <a:blip r:embed="rId5">
            <a:alphaModFix/>
          </a:blip>
          <a:stretch>
            <a:fillRect/>
          </a:stretch>
        </p:blipFill>
        <p:spPr>
          <a:xfrm>
            <a:off x="6406475" y="2955712"/>
            <a:ext cx="1435608" cy="1353312"/>
          </a:xfrm>
          <a:prstGeom prst="rect">
            <a:avLst/>
          </a:prstGeom>
          <a:noFill/>
          <a:ln cap="flat" cmpd="sng" w="9525">
            <a:solidFill>
              <a:srgbClr val="757070"/>
            </a:solidFill>
            <a:prstDash val="solid"/>
            <a:round/>
            <a:headEnd len="sm" w="sm" type="none"/>
            <a:tailEnd len="sm" w="sm" type="none"/>
          </a:ln>
        </p:spPr>
      </p:pic>
      <p:pic>
        <p:nvPicPr>
          <p:cNvPr id="75" name="Google Shape;75;p14"/>
          <p:cNvPicPr preferRelativeResize="0"/>
          <p:nvPr/>
        </p:nvPicPr>
        <p:blipFill>
          <a:blip r:embed="rId6">
            <a:alphaModFix/>
          </a:blip>
          <a:stretch>
            <a:fillRect/>
          </a:stretch>
        </p:blipFill>
        <p:spPr>
          <a:xfrm>
            <a:off x="3789339" y="904825"/>
            <a:ext cx="1635600" cy="1353300"/>
          </a:xfrm>
          <a:prstGeom prst="rect">
            <a:avLst/>
          </a:prstGeom>
          <a:noFill/>
          <a:ln cap="flat" cmpd="sng" w="9525">
            <a:solidFill>
              <a:srgbClr val="595959"/>
            </a:solidFill>
            <a:prstDash val="solid"/>
            <a:round/>
            <a:headEnd len="sm" w="sm" type="none"/>
            <a:tailEnd len="sm" w="sm" type="none"/>
          </a:ln>
        </p:spPr>
      </p:pic>
      <p:pic>
        <p:nvPicPr>
          <p:cNvPr id="76" name="Google Shape;76;p14"/>
          <p:cNvPicPr preferRelativeResize="0"/>
          <p:nvPr/>
        </p:nvPicPr>
        <p:blipFill>
          <a:blip r:embed="rId7">
            <a:alphaModFix/>
          </a:blip>
          <a:stretch>
            <a:fillRect/>
          </a:stretch>
        </p:blipFill>
        <p:spPr>
          <a:xfrm>
            <a:off x="1301313" y="3034250"/>
            <a:ext cx="1435600" cy="1231450"/>
          </a:xfrm>
          <a:prstGeom prst="rect">
            <a:avLst/>
          </a:prstGeom>
          <a:noFill/>
          <a:ln cap="flat" cmpd="sng" w="9525">
            <a:solidFill>
              <a:srgbClr val="000000"/>
            </a:solidFill>
            <a:prstDash val="solid"/>
            <a:round/>
            <a:headEnd len="sm" w="sm" type="none"/>
            <a:tailEnd len="sm" w="sm" type="none"/>
          </a:ln>
        </p:spPr>
      </p:pic>
      <p:pic>
        <p:nvPicPr>
          <p:cNvPr id="77" name="Google Shape;77;p14"/>
          <p:cNvPicPr preferRelativeResize="0"/>
          <p:nvPr/>
        </p:nvPicPr>
        <p:blipFill rotWithShape="1">
          <a:blip r:embed="rId8">
            <a:alphaModFix/>
          </a:blip>
          <a:srcRect b="0" l="0" r="12952" t="0"/>
          <a:stretch/>
        </p:blipFill>
        <p:spPr>
          <a:xfrm>
            <a:off x="3910662" y="3016650"/>
            <a:ext cx="1621200" cy="13037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2"/>
          <p:cNvPicPr preferRelativeResize="0"/>
          <p:nvPr/>
        </p:nvPicPr>
        <p:blipFill rotWithShape="1">
          <a:blip r:embed="rId3">
            <a:alphaModFix/>
          </a:blip>
          <a:srcRect b="0" l="0" r="74513" t="0"/>
          <a:stretch/>
        </p:blipFill>
        <p:spPr>
          <a:xfrm>
            <a:off x="1610500" y="2063950"/>
            <a:ext cx="2252775" cy="1905000"/>
          </a:xfrm>
          <a:prstGeom prst="rect">
            <a:avLst/>
          </a:prstGeom>
          <a:noFill/>
          <a:ln>
            <a:noFill/>
          </a:ln>
        </p:spPr>
      </p:pic>
      <p:sp>
        <p:nvSpPr>
          <p:cNvPr id="282" name="Google Shape;282;p32"/>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chemeClr val="accent1"/>
                </a:solidFill>
                <a:latin typeface="Oswald Regular"/>
                <a:ea typeface="Oswald Regular"/>
                <a:cs typeface="Oswald Regular"/>
                <a:sym typeface="Oswald Regular"/>
              </a:rPr>
              <a:t>Title based product recommendation</a:t>
            </a:r>
            <a:endParaRPr sz="2500">
              <a:solidFill>
                <a:schemeClr val="accent1"/>
              </a:solidFill>
              <a:latin typeface="Oswald Regular"/>
              <a:ea typeface="Oswald Regular"/>
              <a:cs typeface="Oswald Regular"/>
              <a:sym typeface="Oswald Regular"/>
            </a:endParaRPr>
          </a:p>
        </p:txBody>
      </p:sp>
      <p:sp>
        <p:nvSpPr>
          <p:cNvPr id="283" name="Google Shape;283;p32"/>
          <p:cNvSpPr txBox="1"/>
          <p:nvPr/>
        </p:nvSpPr>
        <p:spPr>
          <a:xfrm>
            <a:off x="1610500" y="3354150"/>
            <a:ext cx="13854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2"/>
          <p:cNvPicPr preferRelativeResize="0"/>
          <p:nvPr/>
        </p:nvPicPr>
        <p:blipFill rotWithShape="1">
          <a:blip r:embed="rId3">
            <a:alphaModFix/>
          </a:blip>
          <a:srcRect b="0" l="51730" r="0" t="0"/>
          <a:stretch/>
        </p:blipFill>
        <p:spPr>
          <a:xfrm>
            <a:off x="3863274" y="2011950"/>
            <a:ext cx="4266726" cy="1905000"/>
          </a:xfrm>
          <a:prstGeom prst="rect">
            <a:avLst/>
          </a:prstGeom>
          <a:noFill/>
          <a:ln>
            <a:noFill/>
          </a:ln>
        </p:spPr>
      </p:pic>
      <p:sp>
        <p:nvSpPr>
          <p:cNvPr id="285" name="Google Shape;285;p32"/>
          <p:cNvSpPr txBox="1"/>
          <p:nvPr/>
        </p:nvSpPr>
        <p:spPr>
          <a:xfrm>
            <a:off x="1783425" y="2268250"/>
            <a:ext cx="16062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50">
                <a:highlight>
                  <a:srgbClr val="FFFFFF"/>
                </a:highlight>
                <a:latin typeface="Oswald Regular"/>
                <a:ea typeface="Oswald Regular"/>
                <a:cs typeface="Oswald Regular"/>
                <a:sym typeface="Oswald Regular"/>
              </a:rPr>
              <a:t>Convert the product title to BoW</a:t>
            </a:r>
            <a:endParaRPr sz="1900">
              <a:latin typeface="Oswald Regular"/>
              <a:ea typeface="Oswald Regular"/>
              <a:cs typeface="Oswald Regular"/>
              <a:sym typeface="Oswald Regular"/>
            </a:endParaRPr>
          </a:p>
        </p:txBody>
      </p:sp>
      <p:sp>
        <p:nvSpPr>
          <p:cNvPr id="286" name="Google Shape;286;p32"/>
          <p:cNvSpPr txBox="1"/>
          <p:nvPr/>
        </p:nvSpPr>
        <p:spPr>
          <a:xfrm>
            <a:off x="4030025" y="2169150"/>
            <a:ext cx="1606200" cy="15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32F3E"/>
                </a:solidFill>
                <a:latin typeface="Oswald Regular"/>
                <a:ea typeface="Oswald Regular"/>
                <a:cs typeface="Oswald Regular"/>
                <a:sym typeface="Oswald Regular"/>
              </a:rPr>
              <a:t>Compute cosine similarity of any two image features</a:t>
            </a:r>
            <a:endParaRPr sz="1800"/>
          </a:p>
        </p:txBody>
      </p:sp>
      <p:sp>
        <p:nvSpPr>
          <p:cNvPr id="287" name="Google Shape;287;p32"/>
          <p:cNvSpPr txBox="1"/>
          <p:nvPr/>
        </p:nvSpPr>
        <p:spPr>
          <a:xfrm>
            <a:off x="6276625" y="2216250"/>
            <a:ext cx="1728000" cy="14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32F3E"/>
                </a:solidFill>
                <a:latin typeface="Oswald Regular"/>
                <a:ea typeface="Oswald Regular"/>
                <a:cs typeface="Oswald Regular"/>
                <a:sym typeface="Oswald Regular"/>
              </a:rPr>
              <a:t>Print N recommendations based on high score</a:t>
            </a:r>
            <a:endParaRPr sz="1600"/>
          </a:p>
        </p:txBody>
      </p:sp>
      <p:sp>
        <p:nvSpPr>
          <p:cNvPr id="288" name="Google Shape;288;p32"/>
          <p:cNvSpPr txBox="1"/>
          <p:nvPr/>
        </p:nvSpPr>
        <p:spPr>
          <a:xfrm>
            <a:off x="731625" y="1003275"/>
            <a:ext cx="7800600" cy="331800"/>
          </a:xfrm>
          <a:prstGeom prst="rect">
            <a:avLst/>
          </a:prstGeom>
          <a:noFill/>
          <a:ln cap="flat" cmpd="sng" w="9525">
            <a:solidFill>
              <a:srgbClr val="F5842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Oswald Regular"/>
                <a:ea typeface="Oswald Regular"/>
                <a:cs typeface="Oswald Regular"/>
                <a:sym typeface="Oswald Regular"/>
              </a:rPr>
              <a:t>Objective: To recommend N products based on the product title</a:t>
            </a:r>
            <a:endParaRPr>
              <a:latin typeface="Oswald Regular"/>
              <a:ea typeface="Oswald Regular"/>
              <a:cs typeface="Oswald Regular"/>
              <a:sym typeface="Oswald Regul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Title+Brand based recommendation</a:t>
            </a:r>
            <a:endParaRPr sz="2500">
              <a:solidFill>
                <a:schemeClr val="accent1"/>
              </a:solidFill>
              <a:latin typeface="Oswald Regular"/>
              <a:ea typeface="Oswald Regular"/>
              <a:cs typeface="Oswald Regular"/>
              <a:sym typeface="Oswald Regular"/>
            </a:endParaRPr>
          </a:p>
        </p:txBody>
      </p:sp>
      <p:pic>
        <p:nvPicPr>
          <p:cNvPr id="294" name="Google Shape;294;p33"/>
          <p:cNvPicPr preferRelativeResize="0"/>
          <p:nvPr/>
        </p:nvPicPr>
        <p:blipFill>
          <a:blip r:embed="rId3">
            <a:alphaModFix/>
          </a:blip>
          <a:stretch>
            <a:fillRect/>
          </a:stretch>
        </p:blipFill>
        <p:spPr>
          <a:xfrm>
            <a:off x="523875" y="1483700"/>
            <a:ext cx="8096250" cy="1504950"/>
          </a:xfrm>
          <a:prstGeom prst="rect">
            <a:avLst/>
          </a:prstGeom>
          <a:noFill/>
          <a:ln>
            <a:noFill/>
          </a:ln>
        </p:spPr>
      </p:pic>
      <p:sp>
        <p:nvSpPr>
          <p:cNvPr id="295" name="Google Shape;295;p33"/>
          <p:cNvSpPr txBox="1"/>
          <p:nvPr/>
        </p:nvSpPr>
        <p:spPr>
          <a:xfrm>
            <a:off x="736500" y="3845050"/>
            <a:ext cx="76710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67B0A"/>
                </a:solidFill>
                <a:latin typeface="Oswald Regular"/>
                <a:ea typeface="Oswald Regular"/>
                <a:cs typeface="Oswald Regular"/>
                <a:sym typeface="Oswald Regular"/>
              </a:rPr>
              <a:t>Cosine similarity is calculated based on the weighted average method </a:t>
            </a:r>
            <a:endParaRPr sz="2100">
              <a:solidFill>
                <a:srgbClr val="E67B0A"/>
              </a:solidFill>
              <a:latin typeface="Oswald Regular"/>
              <a:ea typeface="Oswald Regular"/>
              <a:cs typeface="Oswald Regular"/>
              <a:sym typeface="Oswald Regular"/>
            </a:endParaRPr>
          </a:p>
        </p:txBody>
      </p:sp>
      <p:sp>
        <p:nvSpPr>
          <p:cNvPr id="296" name="Google Shape;296;p33"/>
          <p:cNvSpPr txBox="1"/>
          <p:nvPr/>
        </p:nvSpPr>
        <p:spPr>
          <a:xfrm>
            <a:off x="2264675" y="3316975"/>
            <a:ext cx="52674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67B0A"/>
                </a:solidFill>
                <a:highlight>
                  <a:srgbClr val="232F3E"/>
                </a:highlight>
                <a:latin typeface="Oswald Regular"/>
                <a:ea typeface="Oswald Regular"/>
                <a:cs typeface="Oswald Regular"/>
                <a:sym typeface="Oswald Regular"/>
              </a:rPr>
              <a:t>Similar to  title based recommendation</a:t>
            </a:r>
            <a:endParaRPr>
              <a:highlight>
                <a:srgbClr val="232F3E"/>
              </a:highlight>
            </a:endParaRPr>
          </a:p>
        </p:txBody>
      </p:sp>
      <p:sp>
        <p:nvSpPr>
          <p:cNvPr id="297" name="Google Shape;297;p33"/>
          <p:cNvSpPr txBox="1"/>
          <p:nvPr/>
        </p:nvSpPr>
        <p:spPr>
          <a:xfrm>
            <a:off x="731625" y="1003275"/>
            <a:ext cx="7800600" cy="331800"/>
          </a:xfrm>
          <a:prstGeom prst="rect">
            <a:avLst/>
          </a:prstGeom>
          <a:noFill/>
          <a:ln cap="flat" cmpd="sng" w="9525">
            <a:solidFill>
              <a:srgbClr val="F5842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Oswald Regular"/>
                <a:ea typeface="Oswald Regular"/>
                <a:cs typeface="Oswald Regular"/>
                <a:sym typeface="Oswald Regular"/>
              </a:rPr>
              <a:t>Objective: To recommend N products based on the product title and product brand</a:t>
            </a:r>
            <a:endParaRPr>
              <a:latin typeface="Oswald Regular"/>
              <a:ea typeface="Oswald Regular"/>
              <a:cs typeface="Oswald Regular"/>
              <a:sym typeface="Oswald Regul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4"/>
          <p:cNvPicPr preferRelativeResize="0"/>
          <p:nvPr/>
        </p:nvPicPr>
        <p:blipFill rotWithShape="1">
          <a:blip r:embed="rId3">
            <a:alphaModFix/>
          </a:blip>
          <a:srcRect b="89888" l="14839" r="16488" t="1076"/>
          <a:stretch/>
        </p:blipFill>
        <p:spPr>
          <a:xfrm>
            <a:off x="1323450" y="44075"/>
            <a:ext cx="6139099" cy="1138995"/>
          </a:xfrm>
          <a:prstGeom prst="rect">
            <a:avLst/>
          </a:prstGeom>
          <a:noFill/>
          <a:ln>
            <a:noFill/>
          </a:ln>
        </p:spPr>
      </p:pic>
      <p:pic>
        <p:nvPicPr>
          <p:cNvPr id="303" name="Google Shape;303;p34"/>
          <p:cNvPicPr preferRelativeResize="0"/>
          <p:nvPr/>
        </p:nvPicPr>
        <p:blipFill rotWithShape="1">
          <a:blip r:embed="rId3">
            <a:alphaModFix/>
          </a:blip>
          <a:srcRect b="43516" l="7471" r="5442" t="9856"/>
          <a:stretch/>
        </p:blipFill>
        <p:spPr>
          <a:xfrm>
            <a:off x="356749" y="1283350"/>
            <a:ext cx="4355598" cy="3288648"/>
          </a:xfrm>
          <a:prstGeom prst="rect">
            <a:avLst/>
          </a:prstGeom>
          <a:noFill/>
          <a:ln>
            <a:noFill/>
          </a:ln>
        </p:spPr>
      </p:pic>
      <p:pic>
        <p:nvPicPr>
          <p:cNvPr id="304" name="Google Shape;304;p34"/>
          <p:cNvPicPr preferRelativeResize="0"/>
          <p:nvPr/>
        </p:nvPicPr>
        <p:blipFill rotWithShape="1">
          <a:blip r:embed="rId3">
            <a:alphaModFix/>
          </a:blip>
          <a:srcRect b="12639" l="7471" r="5442" t="56235"/>
          <a:stretch/>
        </p:blipFill>
        <p:spPr>
          <a:xfrm>
            <a:off x="4842699" y="1870123"/>
            <a:ext cx="3932300" cy="1981980"/>
          </a:xfrm>
          <a:prstGeom prst="rect">
            <a:avLst/>
          </a:prstGeom>
          <a:noFill/>
          <a:ln>
            <a:noFill/>
          </a:ln>
        </p:spPr>
      </p:pic>
      <p:sp>
        <p:nvSpPr>
          <p:cNvPr id="305" name="Google Shape;305;p34"/>
          <p:cNvSpPr txBox="1"/>
          <p:nvPr/>
        </p:nvSpPr>
        <p:spPr>
          <a:xfrm>
            <a:off x="3624400" y="1791550"/>
            <a:ext cx="2319900" cy="1023900"/>
          </a:xfrm>
          <a:prstGeom prst="rect">
            <a:avLst/>
          </a:prstGeom>
          <a:solidFill>
            <a:srgbClr val="232F3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58423"/>
                </a:solidFill>
                <a:latin typeface="Oswald"/>
                <a:ea typeface="Oswald"/>
                <a:cs typeface="Oswald"/>
                <a:sym typeface="Oswald"/>
              </a:rPr>
              <a:t>SAMPLE </a:t>
            </a:r>
            <a:r>
              <a:rPr b="1" lang="en" sz="3000">
                <a:solidFill>
                  <a:srgbClr val="F58423"/>
                </a:solidFill>
                <a:latin typeface="Oswald"/>
                <a:ea typeface="Oswald"/>
                <a:cs typeface="Oswald"/>
                <a:sym typeface="Oswald"/>
              </a:rPr>
              <a:t>RESULT</a:t>
            </a:r>
            <a:endParaRPr b="1" sz="3000">
              <a:solidFill>
                <a:srgbClr val="F58423"/>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5"/>
          <p:cNvPicPr preferRelativeResize="0"/>
          <p:nvPr/>
        </p:nvPicPr>
        <p:blipFill rotWithShape="1">
          <a:blip r:embed="rId3">
            <a:alphaModFix/>
          </a:blip>
          <a:srcRect b="89888" l="14839" r="16488" t="1076"/>
          <a:stretch/>
        </p:blipFill>
        <p:spPr>
          <a:xfrm>
            <a:off x="1323450" y="44075"/>
            <a:ext cx="6139099" cy="1138995"/>
          </a:xfrm>
          <a:prstGeom prst="rect">
            <a:avLst/>
          </a:prstGeom>
          <a:noFill/>
          <a:ln>
            <a:noFill/>
          </a:ln>
        </p:spPr>
      </p:pic>
      <p:pic>
        <p:nvPicPr>
          <p:cNvPr id="311" name="Google Shape;311;p35"/>
          <p:cNvPicPr preferRelativeResize="0"/>
          <p:nvPr/>
        </p:nvPicPr>
        <p:blipFill rotWithShape="1">
          <a:blip r:embed="rId3">
            <a:alphaModFix/>
          </a:blip>
          <a:srcRect b="43516" l="7471" r="5442" t="9856"/>
          <a:stretch/>
        </p:blipFill>
        <p:spPr>
          <a:xfrm>
            <a:off x="356749" y="1283350"/>
            <a:ext cx="4355598" cy="3288648"/>
          </a:xfrm>
          <a:prstGeom prst="rect">
            <a:avLst/>
          </a:prstGeom>
          <a:noFill/>
          <a:ln>
            <a:noFill/>
          </a:ln>
        </p:spPr>
      </p:pic>
      <p:pic>
        <p:nvPicPr>
          <p:cNvPr id="312" name="Google Shape;312;p35"/>
          <p:cNvPicPr preferRelativeResize="0"/>
          <p:nvPr/>
        </p:nvPicPr>
        <p:blipFill rotWithShape="1">
          <a:blip r:embed="rId3">
            <a:alphaModFix/>
          </a:blip>
          <a:srcRect b="12639" l="7471" r="5442" t="56235"/>
          <a:stretch/>
        </p:blipFill>
        <p:spPr>
          <a:xfrm>
            <a:off x="4842699" y="1870123"/>
            <a:ext cx="3932300" cy="19819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Approach</a:t>
            </a:r>
            <a:endParaRPr sz="2500">
              <a:solidFill>
                <a:schemeClr val="accent1"/>
              </a:solidFill>
              <a:latin typeface="Oswald Regular"/>
              <a:ea typeface="Oswald Regular"/>
              <a:cs typeface="Oswald Regular"/>
              <a:sym typeface="Oswald Regular"/>
            </a:endParaRPr>
          </a:p>
        </p:txBody>
      </p:sp>
      <p:pic>
        <p:nvPicPr>
          <p:cNvPr id="318" name="Google Shape;318;p36"/>
          <p:cNvPicPr preferRelativeResize="0"/>
          <p:nvPr/>
        </p:nvPicPr>
        <p:blipFill rotWithShape="1">
          <a:blip r:embed="rId3">
            <a:alphaModFix/>
          </a:blip>
          <a:srcRect b="0" l="3465" r="0" t="0"/>
          <a:stretch/>
        </p:blipFill>
        <p:spPr>
          <a:xfrm>
            <a:off x="76200" y="1267125"/>
            <a:ext cx="9144001" cy="26399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type="ctrTitle"/>
          </p:nvPr>
        </p:nvSpPr>
        <p:spPr>
          <a:xfrm>
            <a:off x="0" y="0"/>
            <a:ext cx="9144000" cy="2496600"/>
          </a:xfrm>
          <a:prstGeom prst="rect">
            <a:avLst/>
          </a:prstGeom>
          <a:solidFill>
            <a:srgbClr val="232F3E"/>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400">
                <a:solidFill>
                  <a:schemeClr val="accent1"/>
                </a:solidFill>
                <a:latin typeface="Oswald"/>
                <a:ea typeface="Oswald"/>
                <a:cs typeface="Oswald"/>
                <a:sym typeface="Oswald"/>
              </a:rPr>
              <a:t>   </a:t>
            </a:r>
            <a:r>
              <a:rPr b="1" lang="en" sz="3400">
                <a:solidFill>
                  <a:schemeClr val="accent1"/>
                </a:solidFill>
                <a:latin typeface="Oswald"/>
                <a:ea typeface="Oswald"/>
                <a:cs typeface="Oswald"/>
                <a:sym typeface="Oswald"/>
              </a:rPr>
              <a:t>Future Work</a:t>
            </a:r>
            <a:endParaRPr b="1" sz="3400">
              <a:solidFill>
                <a:schemeClr val="accent1"/>
              </a:solidFill>
              <a:latin typeface="Oswald"/>
              <a:ea typeface="Oswald"/>
              <a:cs typeface="Oswald"/>
              <a:sym typeface="Oswald"/>
            </a:endParaRPr>
          </a:p>
        </p:txBody>
      </p:sp>
      <p:pic>
        <p:nvPicPr>
          <p:cNvPr id="324" name="Google Shape;324;p37"/>
          <p:cNvPicPr preferRelativeResize="0"/>
          <p:nvPr/>
        </p:nvPicPr>
        <p:blipFill>
          <a:blip r:embed="rId3">
            <a:alphaModFix/>
          </a:blip>
          <a:stretch>
            <a:fillRect/>
          </a:stretch>
        </p:blipFill>
        <p:spPr>
          <a:xfrm>
            <a:off x="255225" y="1032700"/>
            <a:ext cx="2010725" cy="4110800"/>
          </a:xfrm>
          <a:prstGeom prst="rect">
            <a:avLst/>
          </a:prstGeom>
          <a:noFill/>
          <a:ln>
            <a:noFill/>
          </a:ln>
        </p:spPr>
      </p:pic>
      <p:pic>
        <p:nvPicPr>
          <p:cNvPr id="325" name="Google Shape;325;p37"/>
          <p:cNvPicPr preferRelativeResize="0"/>
          <p:nvPr/>
        </p:nvPicPr>
        <p:blipFill>
          <a:blip r:embed="rId3">
            <a:alphaModFix/>
          </a:blip>
          <a:stretch>
            <a:fillRect/>
          </a:stretch>
        </p:blipFill>
        <p:spPr>
          <a:xfrm>
            <a:off x="3380437" y="1032700"/>
            <a:ext cx="2010725" cy="4110800"/>
          </a:xfrm>
          <a:prstGeom prst="rect">
            <a:avLst/>
          </a:prstGeom>
          <a:noFill/>
          <a:ln>
            <a:noFill/>
          </a:ln>
        </p:spPr>
      </p:pic>
      <p:pic>
        <p:nvPicPr>
          <p:cNvPr id="326" name="Google Shape;326;p37"/>
          <p:cNvPicPr preferRelativeResize="0"/>
          <p:nvPr/>
        </p:nvPicPr>
        <p:blipFill>
          <a:blip r:embed="rId3">
            <a:alphaModFix/>
          </a:blip>
          <a:stretch>
            <a:fillRect/>
          </a:stretch>
        </p:blipFill>
        <p:spPr>
          <a:xfrm>
            <a:off x="6505650" y="1032700"/>
            <a:ext cx="2010725" cy="4110800"/>
          </a:xfrm>
          <a:prstGeom prst="rect">
            <a:avLst/>
          </a:prstGeom>
          <a:noFill/>
          <a:ln>
            <a:noFill/>
          </a:ln>
        </p:spPr>
      </p:pic>
      <p:sp>
        <p:nvSpPr>
          <p:cNvPr id="327" name="Google Shape;327;p37"/>
          <p:cNvSpPr txBox="1"/>
          <p:nvPr/>
        </p:nvSpPr>
        <p:spPr>
          <a:xfrm>
            <a:off x="521375" y="1413700"/>
            <a:ext cx="1534200" cy="31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highlight>
                  <a:srgbClr val="FFFFFF"/>
                </a:highlight>
                <a:latin typeface="Oswald"/>
                <a:ea typeface="Oswald"/>
                <a:cs typeface="Oswald"/>
                <a:sym typeface="Oswald"/>
              </a:rPr>
              <a:t>Build a recommendation engine that incorporates both the image based and text based methods.</a:t>
            </a:r>
            <a:endParaRPr sz="2000">
              <a:latin typeface="Oswald"/>
              <a:ea typeface="Oswald"/>
              <a:cs typeface="Oswald"/>
              <a:sym typeface="Oswald"/>
            </a:endParaRPr>
          </a:p>
        </p:txBody>
      </p:sp>
      <p:sp>
        <p:nvSpPr>
          <p:cNvPr id="328" name="Google Shape;328;p37"/>
          <p:cNvSpPr txBox="1"/>
          <p:nvPr/>
        </p:nvSpPr>
        <p:spPr>
          <a:xfrm>
            <a:off x="3729800" y="1564100"/>
            <a:ext cx="1330800" cy="19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highlight>
                  <a:srgbClr val="FFFFFF"/>
                </a:highlight>
                <a:latin typeface="Oswald"/>
                <a:ea typeface="Oswald"/>
                <a:cs typeface="Oswald"/>
                <a:sym typeface="Oswald"/>
              </a:rPr>
              <a:t>Collaborative filtering (Model Based in specific)</a:t>
            </a:r>
            <a:endParaRPr sz="2000">
              <a:latin typeface="Oswald"/>
              <a:ea typeface="Oswald"/>
              <a:cs typeface="Oswald"/>
              <a:sym typeface="Oswald"/>
            </a:endParaRPr>
          </a:p>
        </p:txBody>
      </p:sp>
      <p:sp>
        <p:nvSpPr>
          <p:cNvPr id="329" name="Google Shape;329;p37"/>
          <p:cNvSpPr txBox="1"/>
          <p:nvPr/>
        </p:nvSpPr>
        <p:spPr>
          <a:xfrm>
            <a:off x="6716025" y="1564100"/>
            <a:ext cx="1636200" cy="19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highlight>
                  <a:srgbClr val="FFFFFF"/>
                </a:highlight>
                <a:latin typeface="Oswald"/>
                <a:ea typeface="Oswald"/>
                <a:cs typeface="Oswald"/>
                <a:sym typeface="Oswald"/>
              </a:rPr>
              <a:t>Create a web-app to deploy the model- Classification &amp; Recommendation</a:t>
            </a:r>
            <a:endParaRPr sz="2000">
              <a:latin typeface="Oswald"/>
              <a:ea typeface="Oswald"/>
              <a:cs typeface="Oswald"/>
              <a:sym typeface="Oswald"/>
            </a:endParaRPr>
          </a:p>
        </p:txBody>
      </p:sp>
      <p:sp>
        <p:nvSpPr>
          <p:cNvPr id="330" name="Google Shape;330;p37"/>
          <p:cNvSpPr/>
          <p:nvPr/>
        </p:nvSpPr>
        <p:spPr>
          <a:xfrm>
            <a:off x="844952" y="676600"/>
            <a:ext cx="604800" cy="659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4083402" y="676600"/>
            <a:ext cx="604800" cy="659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7208614" y="676600"/>
            <a:ext cx="604800" cy="659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txBox="1"/>
          <p:nvPr/>
        </p:nvSpPr>
        <p:spPr>
          <a:xfrm>
            <a:off x="987600" y="717550"/>
            <a:ext cx="3195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swald"/>
                <a:ea typeface="Oswald"/>
                <a:cs typeface="Oswald"/>
                <a:sym typeface="Oswald"/>
              </a:rPr>
              <a:t>1</a:t>
            </a:r>
            <a:endParaRPr sz="2400">
              <a:solidFill>
                <a:srgbClr val="FFFFFF"/>
              </a:solidFill>
              <a:latin typeface="Oswald"/>
              <a:ea typeface="Oswald"/>
              <a:cs typeface="Oswald"/>
              <a:sym typeface="Oswald"/>
            </a:endParaRPr>
          </a:p>
        </p:txBody>
      </p:sp>
      <p:sp>
        <p:nvSpPr>
          <p:cNvPr id="334" name="Google Shape;334;p37"/>
          <p:cNvSpPr txBox="1"/>
          <p:nvPr/>
        </p:nvSpPr>
        <p:spPr>
          <a:xfrm>
            <a:off x="4226050" y="793750"/>
            <a:ext cx="3195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Oswald Regular"/>
                <a:ea typeface="Oswald Regular"/>
                <a:cs typeface="Oswald Regular"/>
                <a:sym typeface="Oswald Regular"/>
              </a:rPr>
              <a:t>2</a:t>
            </a:r>
            <a:endParaRPr sz="2100">
              <a:solidFill>
                <a:schemeClr val="lt1"/>
              </a:solidFill>
              <a:latin typeface="Oswald Regular"/>
              <a:ea typeface="Oswald Regular"/>
              <a:cs typeface="Oswald Regular"/>
              <a:sym typeface="Oswald Regular"/>
            </a:endParaRPr>
          </a:p>
        </p:txBody>
      </p:sp>
      <p:sp>
        <p:nvSpPr>
          <p:cNvPr id="335" name="Google Shape;335;p37"/>
          <p:cNvSpPr txBox="1"/>
          <p:nvPr/>
        </p:nvSpPr>
        <p:spPr>
          <a:xfrm>
            <a:off x="7321850" y="793750"/>
            <a:ext cx="3195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FFFF"/>
                </a:solidFill>
                <a:latin typeface="Oswald Regular"/>
                <a:ea typeface="Oswald Regular"/>
                <a:cs typeface="Oswald Regular"/>
                <a:sym typeface="Oswald Regular"/>
              </a:rPr>
              <a:t>3</a:t>
            </a:r>
            <a:endParaRPr sz="2100">
              <a:solidFill>
                <a:srgbClr val="FFFFFF"/>
              </a:solidFill>
              <a:latin typeface="Oswald Regular"/>
              <a:ea typeface="Oswald Regular"/>
              <a:cs typeface="Oswald Regular"/>
              <a:sym typeface="Oswald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nvSpPr>
        <p:spPr>
          <a:xfrm>
            <a:off x="288650" y="1431475"/>
            <a:ext cx="8337900" cy="202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lang="en" sz="2450">
                <a:solidFill>
                  <a:srgbClr val="F58423"/>
                </a:solidFill>
                <a:latin typeface="Oswald Regular"/>
                <a:ea typeface="Oswald Regular"/>
                <a:cs typeface="Oswald Regular"/>
                <a:sym typeface="Oswald Regular"/>
              </a:rPr>
              <a:t>E</a:t>
            </a:r>
            <a:r>
              <a:rPr lang="en" sz="2450">
                <a:solidFill>
                  <a:srgbClr val="F58423"/>
                </a:solidFill>
                <a:latin typeface="Oswald Regular"/>
                <a:ea typeface="Oswald Regular"/>
                <a:cs typeface="Oswald Regular"/>
                <a:sym typeface="Oswald Regular"/>
              </a:rPr>
              <a:t>valuate the three recommendation methods through experimentation. Through A/B/n testing, we can make data driven decisions based on the click through rates or customer purchases from users in the test.</a:t>
            </a:r>
            <a:endParaRPr sz="2450">
              <a:solidFill>
                <a:srgbClr val="F58423"/>
              </a:solidFill>
              <a:latin typeface="Oswald Regular"/>
              <a:ea typeface="Oswald Regular"/>
              <a:cs typeface="Oswald Regular"/>
              <a:sym typeface="Oswald Regular"/>
            </a:endParaRPr>
          </a:p>
          <a:p>
            <a:pPr indent="0" lvl="0" marL="0" rtl="0" algn="l">
              <a:lnSpc>
                <a:spcPct val="115000"/>
              </a:lnSpc>
              <a:spcBef>
                <a:spcPts val="1100"/>
              </a:spcBef>
              <a:spcAft>
                <a:spcPts val="0"/>
              </a:spcAft>
              <a:buNone/>
            </a:pPr>
            <a:r>
              <a:t/>
            </a:r>
            <a:endParaRPr sz="1050">
              <a:solidFill>
                <a:schemeClr val="dk1"/>
              </a:solidFill>
              <a:highlight>
                <a:srgbClr val="FFFFFF"/>
              </a:highlight>
            </a:endParaRPr>
          </a:p>
          <a:p>
            <a:pPr indent="0" lvl="0" marL="0" rtl="0" algn="l">
              <a:spcBef>
                <a:spcPts val="700"/>
              </a:spcBef>
              <a:spcAft>
                <a:spcPts val="0"/>
              </a:spcAft>
              <a:buNone/>
            </a:pPr>
            <a:r>
              <a:t/>
            </a:r>
            <a:endParaRPr/>
          </a:p>
        </p:txBody>
      </p:sp>
      <p:sp>
        <p:nvSpPr>
          <p:cNvPr id="341" name="Google Shape;341;p38"/>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Conclusion</a:t>
            </a:r>
            <a:endParaRPr sz="2500">
              <a:solidFill>
                <a:schemeClr val="accent1"/>
              </a:solidFill>
              <a:latin typeface="Oswald Regular"/>
              <a:ea typeface="Oswald Regular"/>
              <a:cs typeface="Oswald Regular"/>
              <a:sym typeface="Oswald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nvSpPr>
        <p:spPr>
          <a:xfrm>
            <a:off x="403050" y="2943575"/>
            <a:ext cx="8337900" cy="20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800">
                <a:latin typeface="Oswald"/>
                <a:ea typeface="Oswald"/>
                <a:cs typeface="Oswald"/>
                <a:sym typeface="Oswald"/>
              </a:rPr>
              <a:t>Any </a:t>
            </a:r>
            <a:r>
              <a:rPr lang="en" sz="3800">
                <a:latin typeface="Oswald"/>
                <a:ea typeface="Oswald"/>
                <a:cs typeface="Oswald"/>
                <a:sym typeface="Oswald"/>
              </a:rPr>
              <a:t>Que</a:t>
            </a:r>
            <a:r>
              <a:rPr lang="en" sz="3800">
                <a:latin typeface="Oswald"/>
                <a:ea typeface="Oswald"/>
                <a:cs typeface="Oswald"/>
                <a:sym typeface="Oswald"/>
              </a:rPr>
              <a:t>stion</a:t>
            </a:r>
            <a:r>
              <a:rPr lang="en" sz="3800">
                <a:latin typeface="Oswald"/>
                <a:ea typeface="Oswald"/>
                <a:cs typeface="Oswald"/>
                <a:sym typeface="Oswald"/>
              </a:rPr>
              <a:t>s?</a:t>
            </a:r>
            <a:endParaRPr sz="3800">
              <a:latin typeface="Oswald"/>
              <a:ea typeface="Oswald"/>
              <a:cs typeface="Oswald"/>
              <a:sym typeface="Oswald"/>
            </a:endParaRPr>
          </a:p>
        </p:txBody>
      </p:sp>
      <p:sp>
        <p:nvSpPr>
          <p:cNvPr id="347" name="Google Shape;347;p39"/>
          <p:cNvSpPr txBox="1"/>
          <p:nvPr>
            <p:ph type="ctrTitle"/>
          </p:nvPr>
        </p:nvSpPr>
        <p:spPr>
          <a:xfrm>
            <a:off x="0" y="115800"/>
            <a:ext cx="9144000" cy="25710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3800">
                <a:solidFill>
                  <a:schemeClr val="accent1"/>
                </a:solidFill>
                <a:latin typeface="Oswald Regular"/>
                <a:ea typeface="Oswald Regular"/>
                <a:cs typeface="Oswald Regular"/>
                <a:sym typeface="Oswald Regular"/>
              </a:rPr>
              <a:t>Thank You</a:t>
            </a:r>
            <a:endParaRPr sz="3800">
              <a:solidFill>
                <a:schemeClr val="accent1"/>
              </a:solidFill>
              <a:latin typeface="Oswald Regular"/>
              <a:ea typeface="Oswald Regular"/>
              <a:cs typeface="Oswald Regular"/>
              <a:sym typeface="Oswald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5"/>
          <p:cNvPicPr preferRelativeResize="0"/>
          <p:nvPr/>
        </p:nvPicPr>
        <p:blipFill>
          <a:blip r:embed="rId3">
            <a:alphaModFix/>
          </a:blip>
          <a:stretch>
            <a:fillRect/>
          </a:stretch>
        </p:blipFill>
        <p:spPr>
          <a:xfrm>
            <a:off x="2464875" y="1141100"/>
            <a:ext cx="6526724" cy="3652400"/>
          </a:xfrm>
          <a:prstGeom prst="rect">
            <a:avLst/>
          </a:prstGeom>
          <a:noFill/>
          <a:ln>
            <a:noFill/>
          </a:ln>
        </p:spPr>
      </p:pic>
      <p:sp>
        <p:nvSpPr>
          <p:cNvPr id="83" name="Google Shape;83;p15"/>
          <p:cNvSpPr txBox="1"/>
          <p:nvPr/>
        </p:nvSpPr>
        <p:spPr>
          <a:xfrm>
            <a:off x="186275" y="1615125"/>
            <a:ext cx="3557100" cy="3037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500">
                <a:solidFill>
                  <a:schemeClr val="dk1"/>
                </a:solidFill>
                <a:latin typeface="Oswald"/>
                <a:ea typeface="Oswald"/>
                <a:cs typeface="Oswald"/>
                <a:sym typeface="Oswald"/>
              </a:rPr>
              <a:t>Build a smart engine for online shopping that takes an image as an input, classifies the image and recommend similar products from the inventory</a:t>
            </a:r>
            <a:endParaRPr sz="1500">
              <a:solidFill>
                <a:schemeClr val="dk1"/>
              </a:solidFill>
              <a:latin typeface="Oswald"/>
              <a:ea typeface="Oswald"/>
              <a:cs typeface="Oswald"/>
              <a:sym typeface="Oswald"/>
            </a:endParaRPr>
          </a:p>
          <a:p>
            <a:pPr indent="0" lvl="0" marL="0" rtl="0" algn="l">
              <a:lnSpc>
                <a:spcPct val="150000"/>
              </a:lnSpc>
              <a:spcBef>
                <a:spcPts val="0"/>
              </a:spcBef>
              <a:spcAft>
                <a:spcPts val="0"/>
              </a:spcAft>
              <a:buNone/>
            </a:pPr>
            <a:r>
              <a:t/>
            </a:r>
            <a:endParaRPr sz="900"/>
          </a:p>
        </p:txBody>
      </p:sp>
      <p:pic>
        <p:nvPicPr>
          <p:cNvPr id="84" name="Google Shape;84;p15"/>
          <p:cNvPicPr preferRelativeResize="0"/>
          <p:nvPr/>
        </p:nvPicPr>
        <p:blipFill>
          <a:blip r:embed="rId4">
            <a:alphaModFix/>
          </a:blip>
          <a:stretch>
            <a:fillRect/>
          </a:stretch>
        </p:blipFill>
        <p:spPr>
          <a:xfrm>
            <a:off x="3743375" y="1921875"/>
            <a:ext cx="1865900" cy="1876875"/>
          </a:xfrm>
          <a:prstGeom prst="rect">
            <a:avLst/>
          </a:prstGeom>
          <a:noFill/>
          <a:ln>
            <a:noFill/>
          </a:ln>
        </p:spPr>
      </p:pic>
      <p:sp>
        <p:nvSpPr>
          <p:cNvPr id="85" name="Google Shape;85;p15"/>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Objective</a:t>
            </a:r>
            <a:endParaRPr sz="2500">
              <a:solidFill>
                <a:schemeClr val="accent1"/>
              </a:solidFill>
              <a:latin typeface="Oswald Regular"/>
              <a:ea typeface="Oswald Regular"/>
              <a:cs typeface="Oswald Regular"/>
              <a:sym typeface="Oswald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nvSpPr>
        <p:spPr>
          <a:xfrm>
            <a:off x="351700" y="2375175"/>
            <a:ext cx="1200000" cy="11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6"/>
          <p:cNvPicPr preferRelativeResize="0"/>
          <p:nvPr/>
        </p:nvPicPr>
        <p:blipFill rotWithShape="1">
          <a:blip r:embed="rId3">
            <a:alphaModFix/>
          </a:blip>
          <a:srcRect b="23903" l="0" r="0" t="14930"/>
          <a:stretch/>
        </p:blipFill>
        <p:spPr>
          <a:xfrm>
            <a:off x="76200" y="2230350"/>
            <a:ext cx="8991598" cy="3020425"/>
          </a:xfrm>
          <a:prstGeom prst="rect">
            <a:avLst/>
          </a:prstGeom>
          <a:noFill/>
          <a:ln>
            <a:noFill/>
          </a:ln>
        </p:spPr>
      </p:pic>
      <p:pic>
        <p:nvPicPr>
          <p:cNvPr id="92" name="Google Shape;92;p16"/>
          <p:cNvPicPr preferRelativeResize="0"/>
          <p:nvPr/>
        </p:nvPicPr>
        <p:blipFill rotWithShape="1">
          <a:blip r:embed="rId4">
            <a:alphaModFix/>
          </a:blip>
          <a:srcRect b="20766" l="0" r="0" t="0"/>
          <a:stretch/>
        </p:blipFill>
        <p:spPr>
          <a:xfrm>
            <a:off x="173775" y="3703100"/>
            <a:ext cx="1018899" cy="437675"/>
          </a:xfrm>
          <a:prstGeom prst="rect">
            <a:avLst/>
          </a:prstGeom>
          <a:noFill/>
          <a:ln>
            <a:noFill/>
          </a:ln>
        </p:spPr>
      </p:pic>
      <p:pic>
        <p:nvPicPr>
          <p:cNvPr id="93" name="Google Shape;93;p16"/>
          <p:cNvPicPr preferRelativeResize="0"/>
          <p:nvPr/>
        </p:nvPicPr>
        <p:blipFill>
          <a:blip r:embed="rId5">
            <a:alphaModFix/>
          </a:blip>
          <a:stretch>
            <a:fillRect/>
          </a:stretch>
        </p:blipFill>
        <p:spPr>
          <a:xfrm>
            <a:off x="1551700" y="2807422"/>
            <a:ext cx="1200000" cy="895677"/>
          </a:xfrm>
          <a:prstGeom prst="rect">
            <a:avLst/>
          </a:prstGeom>
          <a:noFill/>
          <a:ln>
            <a:noFill/>
          </a:ln>
        </p:spPr>
      </p:pic>
      <p:pic>
        <p:nvPicPr>
          <p:cNvPr id="94" name="Google Shape;94;p16"/>
          <p:cNvPicPr preferRelativeResize="0"/>
          <p:nvPr/>
        </p:nvPicPr>
        <p:blipFill>
          <a:blip r:embed="rId6">
            <a:alphaModFix/>
          </a:blip>
          <a:stretch>
            <a:fillRect/>
          </a:stretch>
        </p:blipFill>
        <p:spPr>
          <a:xfrm>
            <a:off x="3186150" y="2375175"/>
            <a:ext cx="1018900" cy="1018900"/>
          </a:xfrm>
          <a:prstGeom prst="rect">
            <a:avLst/>
          </a:prstGeom>
          <a:noFill/>
          <a:ln>
            <a:noFill/>
          </a:ln>
        </p:spPr>
      </p:pic>
      <p:pic>
        <p:nvPicPr>
          <p:cNvPr id="95" name="Google Shape;95;p16"/>
          <p:cNvPicPr preferRelativeResize="0"/>
          <p:nvPr/>
        </p:nvPicPr>
        <p:blipFill>
          <a:blip r:embed="rId7">
            <a:alphaModFix/>
          </a:blip>
          <a:stretch>
            <a:fillRect/>
          </a:stretch>
        </p:blipFill>
        <p:spPr>
          <a:xfrm>
            <a:off x="4765775" y="2049350"/>
            <a:ext cx="1018900" cy="1018900"/>
          </a:xfrm>
          <a:prstGeom prst="rect">
            <a:avLst/>
          </a:prstGeom>
          <a:noFill/>
          <a:ln>
            <a:noFill/>
          </a:ln>
        </p:spPr>
      </p:pic>
      <p:pic>
        <p:nvPicPr>
          <p:cNvPr id="96" name="Google Shape;96;p16"/>
          <p:cNvPicPr preferRelativeResize="0"/>
          <p:nvPr/>
        </p:nvPicPr>
        <p:blipFill>
          <a:blip r:embed="rId8">
            <a:alphaModFix/>
          </a:blip>
          <a:stretch>
            <a:fillRect/>
          </a:stretch>
        </p:blipFill>
        <p:spPr>
          <a:xfrm>
            <a:off x="6115675" y="1421425"/>
            <a:ext cx="1137900" cy="1137900"/>
          </a:xfrm>
          <a:prstGeom prst="rect">
            <a:avLst/>
          </a:prstGeom>
          <a:noFill/>
          <a:ln>
            <a:noFill/>
          </a:ln>
        </p:spPr>
      </p:pic>
      <p:pic>
        <p:nvPicPr>
          <p:cNvPr id="97" name="Google Shape;97;p16"/>
          <p:cNvPicPr preferRelativeResize="0"/>
          <p:nvPr/>
        </p:nvPicPr>
        <p:blipFill>
          <a:blip r:embed="rId9">
            <a:alphaModFix/>
          </a:blip>
          <a:stretch>
            <a:fillRect/>
          </a:stretch>
        </p:blipFill>
        <p:spPr>
          <a:xfrm>
            <a:off x="7584575" y="1030350"/>
            <a:ext cx="1200000" cy="1200000"/>
          </a:xfrm>
          <a:prstGeom prst="rect">
            <a:avLst/>
          </a:prstGeom>
          <a:noFill/>
          <a:ln>
            <a:noFill/>
          </a:ln>
        </p:spPr>
      </p:pic>
      <p:sp>
        <p:nvSpPr>
          <p:cNvPr id="98" name="Google Shape;98;p16"/>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End to end Data Project</a:t>
            </a:r>
            <a:endParaRPr sz="2500">
              <a:solidFill>
                <a:schemeClr val="accent1"/>
              </a:solidFill>
              <a:latin typeface="Oswald Regular"/>
              <a:ea typeface="Oswald Regular"/>
              <a:cs typeface="Oswald Regular"/>
              <a:sym typeface="Oswald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3241" l="26720" r="24846" t="10320"/>
          <a:stretch/>
        </p:blipFill>
        <p:spPr>
          <a:xfrm>
            <a:off x="-25" y="684725"/>
            <a:ext cx="5364077" cy="4451899"/>
          </a:xfrm>
          <a:prstGeom prst="rect">
            <a:avLst/>
          </a:prstGeom>
          <a:noFill/>
          <a:ln>
            <a:noFill/>
          </a:ln>
        </p:spPr>
      </p:pic>
      <p:sp>
        <p:nvSpPr>
          <p:cNvPr id="104" name="Google Shape;104;p17"/>
          <p:cNvSpPr/>
          <p:nvPr/>
        </p:nvSpPr>
        <p:spPr>
          <a:xfrm>
            <a:off x="571500" y="2196000"/>
            <a:ext cx="411000" cy="12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310825" y="1835075"/>
            <a:ext cx="1724400" cy="3207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58423"/>
                </a:solidFill>
                <a:highlight>
                  <a:srgbClr val="232F3E"/>
                </a:highlight>
              </a:rPr>
              <a:t>Brand name</a:t>
            </a:r>
            <a:endParaRPr>
              <a:solidFill>
                <a:srgbClr val="F58423"/>
              </a:solidFill>
              <a:highlight>
                <a:srgbClr val="232F3E"/>
              </a:highlight>
            </a:endParaRPr>
          </a:p>
        </p:txBody>
      </p:sp>
      <p:sp>
        <p:nvSpPr>
          <p:cNvPr id="106" name="Google Shape;106;p17"/>
          <p:cNvSpPr/>
          <p:nvPr/>
        </p:nvSpPr>
        <p:spPr>
          <a:xfrm>
            <a:off x="110250" y="2260200"/>
            <a:ext cx="1333500" cy="202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a:off x="654488" y="1937825"/>
            <a:ext cx="1724400" cy="3207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58423"/>
                </a:solidFill>
                <a:highlight>
                  <a:srgbClr val="232F3E"/>
                </a:highlight>
              </a:rPr>
              <a:t>product</a:t>
            </a:r>
            <a:r>
              <a:rPr lang="en">
                <a:solidFill>
                  <a:srgbClr val="F58423"/>
                </a:solidFill>
                <a:highlight>
                  <a:srgbClr val="232F3E"/>
                </a:highlight>
              </a:rPr>
              <a:t> title</a:t>
            </a:r>
            <a:endParaRPr>
              <a:solidFill>
                <a:srgbClr val="F58423"/>
              </a:solidFill>
              <a:highlight>
                <a:srgbClr val="232F3E"/>
              </a:highlight>
            </a:endParaRPr>
          </a:p>
        </p:txBody>
      </p:sp>
      <p:sp>
        <p:nvSpPr>
          <p:cNvPr id="108" name="Google Shape;108;p17"/>
          <p:cNvSpPr/>
          <p:nvPr/>
        </p:nvSpPr>
        <p:spPr>
          <a:xfrm>
            <a:off x="50150" y="2356525"/>
            <a:ext cx="1333500" cy="202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264625" y="1835075"/>
            <a:ext cx="1770600" cy="5262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58423"/>
                </a:solidFill>
                <a:highlight>
                  <a:srgbClr val="232F3E"/>
                </a:highlight>
              </a:rPr>
              <a:t>Ratings and Reviews</a:t>
            </a:r>
            <a:endParaRPr>
              <a:solidFill>
                <a:srgbClr val="F58423"/>
              </a:solidFill>
              <a:highlight>
                <a:srgbClr val="232F3E"/>
              </a:highlight>
            </a:endParaRPr>
          </a:p>
        </p:txBody>
      </p:sp>
      <p:sp>
        <p:nvSpPr>
          <p:cNvPr id="110" name="Google Shape;110;p17"/>
          <p:cNvSpPr/>
          <p:nvPr/>
        </p:nvSpPr>
        <p:spPr>
          <a:xfrm>
            <a:off x="370975" y="2508925"/>
            <a:ext cx="561300" cy="202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310825" y="2201100"/>
            <a:ext cx="972600" cy="320700"/>
          </a:xfrm>
          <a:prstGeom prst="wedgeEllipse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58423"/>
                </a:solidFill>
                <a:highlight>
                  <a:srgbClr val="232F3E"/>
                </a:highlight>
              </a:rPr>
              <a:t>Price</a:t>
            </a:r>
            <a:endParaRPr>
              <a:solidFill>
                <a:srgbClr val="F58423"/>
              </a:solidFill>
              <a:highlight>
                <a:srgbClr val="232F3E"/>
              </a:highlight>
            </a:endParaRPr>
          </a:p>
        </p:txBody>
      </p:sp>
      <p:sp>
        <p:nvSpPr>
          <p:cNvPr id="112" name="Google Shape;112;p17"/>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Web Scraping</a:t>
            </a:r>
            <a:endParaRPr sz="2500">
              <a:solidFill>
                <a:schemeClr val="accent1"/>
              </a:solidFill>
              <a:latin typeface="Oswald Regular"/>
              <a:ea typeface="Oswald Regular"/>
              <a:cs typeface="Oswald Regular"/>
              <a:sym typeface="Oswald Regular"/>
            </a:endParaRPr>
          </a:p>
        </p:txBody>
      </p:sp>
      <p:pic>
        <p:nvPicPr>
          <p:cNvPr id="113" name="Google Shape;113;p17"/>
          <p:cNvPicPr preferRelativeResize="0"/>
          <p:nvPr/>
        </p:nvPicPr>
        <p:blipFill>
          <a:blip r:embed="rId4">
            <a:alphaModFix/>
          </a:blip>
          <a:stretch>
            <a:fillRect/>
          </a:stretch>
        </p:blipFill>
        <p:spPr>
          <a:xfrm>
            <a:off x="6706637" y="1208825"/>
            <a:ext cx="972600" cy="992273"/>
          </a:xfrm>
          <a:prstGeom prst="rect">
            <a:avLst/>
          </a:prstGeom>
          <a:noFill/>
          <a:ln>
            <a:noFill/>
          </a:ln>
        </p:spPr>
      </p:pic>
      <p:pic>
        <p:nvPicPr>
          <p:cNvPr id="114" name="Google Shape;114;p17"/>
          <p:cNvPicPr preferRelativeResize="0"/>
          <p:nvPr/>
        </p:nvPicPr>
        <p:blipFill>
          <a:blip r:embed="rId5">
            <a:alphaModFix/>
          </a:blip>
          <a:stretch>
            <a:fillRect/>
          </a:stretch>
        </p:blipFill>
        <p:spPr>
          <a:xfrm>
            <a:off x="6706625" y="2521812"/>
            <a:ext cx="1012845" cy="912275"/>
          </a:xfrm>
          <a:prstGeom prst="rect">
            <a:avLst/>
          </a:prstGeom>
          <a:noFill/>
          <a:ln>
            <a:noFill/>
          </a:ln>
        </p:spPr>
      </p:pic>
      <p:pic>
        <p:nvPicPr>
          <p:cNvPr id="115" name="Google Shape;115;p17"/>
          <p:cNvPicPr preferRelativeResize="0"/>
          <p:nvPr/>
        </p:nvPicPr>
        <p:blipFill>
          <a:blip r:embed="rId6">
            <a:alphaModFix/>
          </a:blip>
          <a:stretch>
            <a:fillRect/>
          </a:stretch>
        </p:blipFill>
        <p:spPr>
          <a:xfrm>
            <a:off x="6746850" y="3842700"/>
            <a:ext cx="972625" cy="912274"/>
          </a:xfrm>
          <a:prstGeom prst="rect">
            <a:avLst/>
          </a:prstGeom>
          <a:noFill/>
          <a:ln>
            <a:noFill/>
          </a:ln>
        </p:spPr>
      </p:pic>
      <p:pic>
        <p:nvPicPr>
          <p:cNvPr id="116" name="Google Shape;116;p17"/>
          <p:cNvPicPr preferRelativeResize="0"/>
          <p:nvPr/>
        </p:nvPicPr>
        <p:blipFill>
          <a:blip r:embed="rId7">
            <a:alphaModFix/>
          </a:blip>
          <a:stretch>
            <a:fillRect/>
          </a:stretch>
        </p:blipFill>
        <p:spPr>
          <a:xfrm>
            <a:off x="6556989" y="709550"/>
            <a:ext cx="1352336" cy="374050"/>
          </a:xfrm>
          <a:prstGeom prst="rect">
            <a:avLst/>
          </a:prstGeom>
          <a:noFill/>
          <a:ln>
            <a:noFill/>
          </a:ln>
        </p:spPr>
      </p:pic>
      <p:pic>
        <p:nvPicPr>
          <p:cNvPr id="117" name="Google Shape;117;p17"/>
          <p:cNvPicPr preferRelativeResize="0"/>
          <p:nvPr/>
        </p:nvPicPr>
        <p:blipFill>
          <a:blip r:embed="rId8">
            <a:alphaModFix/>
          </a:blip>
          <a:stretch>
            <a:fillRect/>
          </a:stretch>
        </p:blipFill>
        <p:spPr>
          <a:xfrm>
            <a:off x="7069113" y="2212075"/>
            <a:ext cx="247650" cy="298750"/>
          </a:xfrm>
          <a:prstGeom prst="rect">
            <a:avLst/>
          </a:prstGeom>
          <a:noFill/>
          <a:ln>
            <a:noFill/>
          </a:ln>
        </p:spPr>
      </p:pic>
      <p:pic>
        <p:nvPicPr>
          <p:cNvPr id="118" name="Google Shape;118;p17"/>
          <p:cNvPicPr preferRelativeResize="0"/>
          <p:nvPr/>
        </p:nvPicPr>
        <p:blipFill>
          <a:blip r:embed="rId8">
            <a:alphaModFix/>
          </a:blip>
          <a:stretch>
            <a:fillRect/>
          </a:stretch>
        </p:blipFill>
        <p:spPr>
          <a:xfrm>
            <a:off x="7089225" y="3543947"/>
            <a:ext cx="247650" cy="29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4"/>
                                        </p:tgtEl>
                                      </p:cBhvr>
                                    </p:animEffect>
                                    <p:set>
                                      <p:cBhvr>
                                        <p:cTn dur="1" fill="hold">
                                          <p:stCondLst>
                                            <p:cond delay="1000"/>
                                          </p:stCondLst>
                                        </p:cTn>
                                        <p:tgtEl>
                                          <p:spTgt spid="1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5"/>
                                        </p:tgtEl>
                                      </p:cBhvr>
                                    </p:animEffect>
                                    <p:set>
                                      <p:cBhvr>
                                        <p:cTn dur="1" fill="hold">
                                          <p:stCondLst>
                                            <p:cond delay="1000"/>
                                          </p:stCondLst>
                                        </p:cTn>
                                        <p:tgtEl>
                                          <p:spTgt spid="1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6"/>
                                        </p:tgtEl>
                                      </p:cBhvr>
                                    </p:animEffect>
                                    <p:set>
                                      <p:cBhvr>
                                        <p:cTn dur="1" fill="hold">
                                          <p:stCondLst>
                                            <p:cond delay="1000"/>
                                          </p:stCondLst>
                                        </p:cTn>
                                        <p:tgtEl>
                                          <p:spTgt spid="1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7"/>
                                        </p:tgtEl>
                                      </p:cBhvr>
                                    </p:animEffect>
                                    <p:set>
                                      <p:cBhvr>
                                        <p:cTn dur="1" fill="hold">
                                          <p:stCondLst>
                                            <p:cond delay="1000"/>
                                          </p:stCondLst>
                                        </p:cTn>
                                        <p:tgtEl>
                                          <p:spTgt spid="1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8"/>
                                        </p:tgtEl>
                                      </p:cBhvr>
                                    </p:animEffect>
                                    <p:set>
                                      <p:cBhvr>
                                        <p:cTn dur="1" fill="hold">
                                          <p:stCondLst>
                                            <p:cond delay="1000"/>
                                          </p:stCondLst>
                                        </p:cTn>
                                        <p:tgtEl>
                                          <p:spTgt spid="1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9"/>
                                        </p:tgtEl>
                                      </p:cBhvr>
                                    </p:animEffect>
                                    <p:set>
                                      <p:cBhvr>
                                        <p:cTn dur="1" fill="hold">
                                          <p:stCondLst>
                                            <p:cond delay="1000"/>
                                          </p:stCondLst>
                                        </p:cTn>
                                        <p:tgtEl>
                                          <p:spTgt spid="1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3">
            <a:alphaModFix/>
          </a:blip>
          <a:stretch>
            <a:fillRect/>
          </a:stretch>
        </p:blipFill>
        <p:spPr>
          <a:xfrm>
            <a:off x="4624013" y="1167837"/>
            <a:ext cx="2228850" cy="1978113"/>
          </a:xfrm>
          <a:prstGeom prst="rect">
            <a:avLst/>
          </a:prstGeom>
          <a:noFill/>
          <a:ln>
            <a:noFill/>
          </a:ln>
        </p:spPr>
      </p:pic>
      <p:pic>
        <p:nvPicPr>
          <p:cNvPr id="124" name="Google Shape;124;p18"/>
          <p:cNvPicPr preferRelativeResize="0"/>
          <p:nvPr/>
        </p:nvPicPr>
        <p:blipFill>
          <a:blip r:embed="rId4">
            <a:alphaModFix/>
          </a:blip>
          <a:stretch>
            <a:fillRect/>
          </a:stretch>
        </p:blipFill>
        <p:spPr>
          <a:xfrm>
            <a:off x="8763" y="3196615"/>
            <a:ext cx="2228874" cy="1971161"/>
          </a:xfrm>
          <a:prstGeom prst="rect">
            <a:avLst/>
          </a:prstGeom>
          <a:noFill/>
          <a:ln>
            <a:noFill/>
          </a:ln>
        </p:spPr>
      </p:pic>
      <p:pic>
        <p:nvPicPr>
          <p:cNvPr id="125" name="Google Shape;125;p18"/>
          <p:cNvPicPr preferRelativeResize="0"/>
          <p:nvPr/>
        </p:nvPicPr>
        <p:blipFill>
          <a:blip r:embed="rId5">
            <a:alphaModFix/>
          </a:blip>
          <a:stretch>
            <a:fillRect/>
          </a:stretch>
        </p:blipFill>
        <p:spPr>
          <a:xfrm>
            <a:off x="6846178" y="1201625"/>
            <a:ext cx="2281922" cy="2018075"/>
          </a:xfrm>
          <a:prstGeom prst="rect">
            <a:avLst/>
          </a:prstGeom>
          <a:noFill/>
          <a:ln>
            <a:noFill/>
          </a:ln>
        </p:spPr>
      </p:pic>
      <p:sp>
        <p:nvSpPr>
          <p:cNvPr id="126" name="Google Shape;126;p18"/>
          <p:cNvSpPr txBox="1"/>
          <p:nvPr/>
        </p:nvSpPr>
        <p:spPr>
          <a:xfrm>
            <a:off x="152400" y="3840725"/>
            <a:ext cx="1603800" cy="1100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Hats</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Shoes</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Shirts</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Bags</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Watches</a:t>
            </a:r>
            <a:endParaRPr sz="1200">
              <a:solidFill>
                <a:schemeClr val="dk1"/>
              </a:solidFill>
              <a:latin typeface="Oswald"/>
              <a:ea typeface="Oswald"/>
              <a:cs typeface="Oswald"/>
              <a:sym typeface="Oswald"/>
            </a:endParaRPr>
          </a:p>
        </p:txBody>
      </p:sp>
      <p:sp>
        <p:nvSpPr>
          <p:cNvPr id="127" name="Google Shape;127;p18"/>
          <p:cNvSpPr txBox="1"/>
          <p:nvPr/>
        </p:nvSpPr>
        <p:spPr>
          <a:xfrm>
            <a:off x="152400" y="3255700"/>
            <a:ext cx="1941600" cy="69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Oswald Regular"/>
                <a:ea typeface="Oswald Regular"/>
                <a:cs typeface="Oswald Regular"/>
                <a:sym typeface="Oswald Regular"/>
              </a:rPr>
              <a:t>Product Category/Search Terms</a:t>
            </a:r>
            <a:endParaRPr>
              <a:solidFill>
                <a:schemeClr val="dk1"/>
              </a:solidFill>
              <a:latin typeface="Oswald Regular"/>
              <a:ea typeface="Oswald Regular"/>
              <a:cs typeface="Oswald Regular"/>
              <a:sym typeface="Oswald Regular"/>
            </a:endParaRPr>
          </a:p>
        </p:txBody>
      </p:sp>
      <p:pic>
        <p:nvPicPr>
          <p:cNvPr id="128" name="Google Shape;128;p18"/>
          <p:cNvPicPr preferRelativeResize="0"/>
          <p:nvPr/>
        </p:nvPicPr>
        <p:blipFill>
          <a:blip r:embed="rId5">
            <a:alphaModFix/>
          </a:blip>
          <a:stretch>
            <a:fillRect/>
          </a:stretch>
        </p:blipFill>
        <p:spPr>
          <a:xfrm>
            <a:off x="4558425" y="3200500"/>
            <a:ext cx="2320975" cy="2018075"/>
          </a:xfrm>
          <a:prstGeom prst="rect">
            <a:avLst/>
          </a:prstGeom>
          <a:noFill/>
          <a:ln>
            <a:noFill/>
          </a:ln>
        </p:spPr>
      </p:pic>
      <p:pic>
        <p:nvPicPr>
          <p:cNvPr id="129" name="Google Shape;129;p18"/>
          <p:cNvPicPr preferRelativeResize="0"/>
          <p:nvPr/>
        </p:nvPicPr>
        <p:blipFill>
          <a:blip r:embed="rId5">
            <a:alphaModFix/>
          </a:blip>
          <a:stretch>
            <a:fillRect/>
          </a:stretch>
        </p:blipFill>
        <p:spPr>
          <a:xfrm>
            <a:off x="2222977" y="1178150"/>
            <a:ext cx="2349173" cy="2077550"/>
          </a:xfrm>
          <a:prstGeom prst="rect">
            <a:avLst/>
          </a:prstGeom>
          <a:noFill/>
          <a:ln>
            <a:noFill/>
          </a:ln>
        </p:spPr>
      </p:pic>
      <p:pic>
        <p:nvPicPr>
          <p:cNvPr id="130" name="Google Shape;130;p18"/>
          <p:cNvPicPr preferRelativeResize="0"/>
          <p:nvPr/>
        </p:nvPicPr>
        <p:blipFill>
          <a:blip r:embed="rId6">
            <a:alphaModFix/>
          </a:blip>
          <a:stretch>
            <a:fillRect/>
          </a:stretch>
        </p:blipFill>
        <p:spPr>
          <a:xfrm>
            <a:off x="2247075" y="3193138"/>
            <a:ext cx="2320975" cy="1978125"/>
          </a:xfrm>
          <a:prstGeom prst="rect">
            <a:avLst/>
          </a:prstGeom>
          <a:noFill/>
          <a:ln>
            <a:noFill/>
          </a:ln>
        </p:spPr>
      </p:pic>
      <p:pic>
        <p:nvPicPr>
          <p:cNvPr id="131" name="Google Shape;131;p18"/>
          <p:cNvPicPr preferRelativeResize="0"/>
          <p:nvPr/>
        </p:nvPicPr>
        <p:blipFill>
          <a:blip r:embed="rId7">
            <a:alphaModFix/>
          </a:blip>
          <a:stretch>
            <a:fillRect/>
          </a:stretch>
        </p:blipFill>
        <p:spPr>
          <a:xfrm>
            <a:off x="6846300" y="3223575"/>
            <a:ext cx="2281925" cy="1978125"/>
          </a:xfrm>
          <a:prstGeom prst="rect">
            <a:avLst/>
          </a:prstGeom>
          <a:noFill/>
          <a:ln>
            <a:noFill/>
          </a:ln>
        </p:spPr>
      </p:pic>
      <p:sp>
        <p:nvSpPr>
          <p:cNvPr id="132" name="Google Shape;132;p18"/>
          <p:cNvSpPr txBox="1"/>
          <p:nvPr/>
        </p:nvSpPr>
        <p:spPr>
          <a:xfrm>
            <a:off x="2364275" y="1814225"/>
            <a:ext cx="2016900" cy="1167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Product Title</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Product Brand</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Price</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Number of reviews</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Rating</a:t>
            </a:r>
            <a:endParaRPr sz="1200">
              <a:solidFill>
                <a:schemeClr val="dk1"/>
              </a:solidFill>
              <a:latin typeface="Oswald"/>
              <a:ea typeface="Oswald"/>
              <a:cs typeface="Oswald"/>
              <a:sym typeface="Oswald"/>
            </a:endParaRPr>
          </a:p>
        </p:txBody>
      </p:sp>
      <p:sp>
        <p:nvSpPr>
          <p:cNvPr id="133" name="Google Shape;133;p18"/>
          <p:cNvSpPr txBox="1"/>
          <p:nvPr/>
        </p:nvSpPr>
        <p:spPr>
          <a:xfrm>
            <a:off x="2247075" y="1381575"/>
            <a:ext cx="1534500" cy="3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swald Regular"/>
                <a:ea typeface="Oswald Regular"/>
                <a:cs typeface="Oswald Regular"/>
                <a:sym typeface="Oswald Regular"/>
              </a:rPr>
              <a:t>Data Scraped</a:t>
            </a:r>
            <a:endParaRPr sz="1700">
              <a:solidFill>
                <a:schemeClr val="dk1"/>
              </a:solidFill>
              <a:latin typeface="Oswald Regular"/>
              <a:ea typeface="Oswald Regular"/>
              <a:cs typeface="Oswald Regular"/>
              <a:sym typeface="Oswald Regular"/>
            </a:endParaRPr>
          </a:p>
        </p:txBody>
      </p:sp>
      <p:sp>
        <p:nvSpPr>
          <p:cNvPr id="134" name="Google Shape;134;p18"/>
          <p:cNvSpPr txBox="1"/>
          <p:nvPr/>
        </p:nvSpPr>
        <p:spPr>
          <a:xfrm>
            <a:off x="4604625" y="3445025"/>
            <a:ext cx="2228700" cy="3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Oswald Regular"/>
                <a:ea typeface="Oswald Regular"/>
                <a:cs typeface="Oswald Regular"/>
                <a:sym typeface="Oswald Regular"/>
              </a:rPr>
              <a:t>Scraping Information</a:t>
            </a:r>
            <a:endParaRPr sz="1600">
              <a:solidFill>
                <a:schemeClr val="dk1"/>
              </a:solidFill>
              <a:latin typeface="Oswald Regular"/>
              <a:ea typeface="Oswald Regular"/>
              <a:cs typeface="Oswald Regular"/>
              <a:sym typeface="Oswald Regular"/>
            </a:endParaRPr>
          </a:p>
        </p:txBody>
      </p:sp>
      <p:sp>
        <p:nvSpPr>
          <p:cNvPr id="135" name="Google Shape;135;p18"/>
          <p:cNvSpPr txBox="1"/>
          <p:nvPr/>
        </p:nvSpPr>
        <p:spPr>
          <a:xfrm>
            <a:off x="4577500" y="3912050"/>
            <a:ext cx="2188500" cy="540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10 pages for each category</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Total results scraped -2800</a:t>
            </a:r>
            <a:endParaRPr sz="1200">
              <a:solidFill>
                <a:schemeClr val="dk1"/>
              </a:solidFill>
              <a:latin typeface="Oswald"/>
              <a:ea typeface="Oswald"/>
              <a:cs typeface="Oswald"/>
              <a:sym typeface="Oswald"/>
            </a:endParaRPr>
          </a:p>
        </p:txBody>
      </p:sp>
      <p:sp>
        <p:nvSpPr>
          <p:cNvPr id="136" name="Google Shape;136;p18"/>
          <p:cNvSpPr txBox="1"/>
          <p:nvPr/>
        </p:nvSpPr>
        <p:spPr>
          <a:xfrm>
            <a:off x="6948075" y="1823125"/>
            <a:ext cx="2188500" cy="1000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In excel</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Removed ads and errors from scraping.</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Added a PID</a:t>
            </a:r>
            <a:endParaRPr sz="1200">
              <a:solidFill>
                <a:schemeClr val="dk1"/>
              </a:solidFill>
              <a:latin typeface="Oswald"/>
              <a:ea typeface="Oswald"/>
              <a:cs typeface="Oswald"/>
              <a:sym typeface="Oswald"/>
            </a:endParaRPr>
          </a:p>
          <a:p>
            <a:pPr indent="-304800" lvl="0" marL="457200" rtl="0" algn="l">
              <a:lnSpc>
                <a:spcPct val="115000"/>
              </a:lnSpc>
              <a:spcBef>
                <a:spcPts val="0"/>
              </a:spcBef>
              <a:spcAft>
                <a:spcPts val="0"/>
              </a:spcAft>
              <a:buClr>
                <a:schemeClr val="dk1"/>
              </a:buClr>
              <a:buSzPts val="1200"/>
              <a:buFont typeface="Oswald"/>
              <a:buChar char="●"/>
            </a:pPr>
            <a:r>
              <a:rPr lang="en" sz="1200">
                <a:solidFill>
                  <a:schemeClr val="dk1"/>
                </a:solidFill>
                <a:latin typeface="Oswald"/>
                <a:ea typeface="Oswald"/>
                <a:cs typeface="Oswald"/>
                <a:sym typeface="Oswald"/>
              </a:rPr>
              <a:t>Reduced to 2310</a:t>
            </a:r>
            <a:endParaRPr sz="1200">
              <a:solidFill>
                <a:schemeClr val="dk1"/>
              </a:solidFill>
              <a:latin typeface="Oswald"/>
              <a:ea typeface="Oswald"/>
              <a:cs typeface="Oswald"/>
              <a:sym typeface="Oswald"/>
            </a:endParaRPr>
          </a:p>
        </p:txBody>
      </p:sp>
      <p:sp>
        <p:nvSpPr>
          <p:cNvPr id="137" name="Google Shape;137;p18"/>
          <p:cNvSpPr txBox="1"/>
          <p:nvPr/>
        </p:nvSpPr>
        <p:spPr>
          <a:xfrm>
            <a:off x="6904750" y="1201625"/>
            <a:ext cx="2188500" cy="35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Oswald Regular"/>
                <a:ea typeface="Oswald Regular"/>
                <a:cs typeface="Oswald Regular"/>
                <a:sym typeface="Oswald Regular"/>
              </a:rPr>
              <a:t>Data Cleaning</a:t>
            </a:r>
            <a:endParaRPr sz="1600">
              <a:solidFill>
                <a:schemeClr val="dk1"/>
              </a:solidFill>
              <a:latin typeface="Oswald Regular"/>
              <a:ea typeface="Oswald Regular"/>
              <a:cs typeface="Oswald Regular"/>
              <a:sym typeface="Oswald Regular"/>
            </a:endParaRPr>
          </a:p>
        </p:txBody>
      </p:sp>
      <p:pic>
        <p:nvPicPr>
          <p:cNvPr id="138" name="Google Shape;138;p18"/>
          <p:cNvPicPr preferRelativeResize="0"/>
          <p:nvPr/>
        </p:nvPicPr>
        <p:blipFill rotWithShape="1">
          <a:blip r:embed="rId8">
            <a:alphaModFix/>
          </a:blip>
          <a:srcRect b="0" l="24986" r="0" t="0"/>
          <a:stretch/>
        </p:blipFill>
        <p:spPr>
          <a:xfrm>
            <a:off x="8775" y="1190000"/>
            <a:ext cx="2228849" cy="2018075"/>
          </a:xfrm>
          <a:prstGeom prst="rect">
            <a:avLst/>
          </a:prstGeom>
          <a:noFill/>
          <a:ln>
            <a:noFill/>
          </a:ln>
        </p:spPr>
      </p:pic>
      <p:sp>
        <p:nvSpPr>
          <p:cNvPr id="139" name="Google Shape;139;p18"/>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Data Collection</a:t>
            </a:r>
            <a:endParaRPr sz="2500">
              <a:solidFill>
                <a:schemeClr val="accent1"/>
              </a:solidFill>
              <a:latin typeface="Oswald Regular"/>
              <a:ea typeface="Oswald Regular"/>
              <a:cs typeface="Oswald Regular"/>
              <a:sym typeface="Oswald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9"/>
          <p:cNvPicPr preferRelativeResize="0"/>
          <p:nvPr/>
        </p:nvPicPr>
        <p:blipFill rotWithShape="1">
          <a:blip r:embed="rId3">
            <a:alphaModFix/>
          </a:blip>
          <a:srcRect b="27837" l="23576" r="33003" t="23783"/>
          <a:stretch/>
        </p:blipFill>
        <p:spPr>
          <a:xfrm>
            <a:off x="476450" y="1463900"/>
            <a:ext cx="4601702" cy="2777276"/>
          </a:xfrm>
          <a:prstGeom prst="rect">
            <a:avLst/>
          </a:prstGeom>
          <a:noFill/>
          <a:ln>
            <a:noFill/>
          </a:ln>
          <a:effectLst>
            <a:outerShdw blurRad="57150" rotWithShape="0" algn="bl" dir="5400000" dist="19050">
              <a:srgbClr val="000000"/>
            </a:outerShdw>
          </a:effectLst>
        </p:spPr>
      </p:pic>
      <p:pic>
        <p:nvPicPr>
          <p:cNvPr id="145" name="Google Shape;145;p19"/>
          <p:cNvPicPr preferRelativeResize="0"/>
          <p:nvPr/>
        </p:nvPicPr>
        <p:blipFill>
          <a:blip r:embed="rId4">
            <a:alphaModFix/>
          </a:blip>
          <a:stretch>
            <a:fillRect/>
          </a:stretch>
        </p:blipFill>
        <p:spPr>
          <a:xfrm>
            <a:off x="7163751" y="3641525"/>
            <a:ext cx="1878100" cy="1185550"/>
          </a:xfrm>
          <a:prstGeom prst="rect">
            <a:avLst/>
          </a:prstGeom>
          <a:noFill/>
          <a:ln>
            <a:noFill/>
          </a:ln>
        </p:spPr>
      </p:pic>
      <p:pic>
        <p:nvPicPr>
          <p:cNvPr id="146" name="Google Shape;146;p19"/>
          <p:cNvPicPr preferRelativeResize="0"/>
          <p:nvPr/>
        </p:nvPicPr>
        <p:blipFill>
          <a:blip r:embed="rId5">
            <a:alphaModFix/>
          </a:blip>
          <a:stretch>
            <a:fillRect/>
          </a:stretch>
        </p:blipFill>
        <p:spPr>
          <a:xfrm flipH="1" rot="1122855">
            <a:off x="6500616" y="3729283"/>
            <a:ext cx="747009" cy="1213419"/>
          </a:xfrm>
          <a:prstGeom prst="rect">
            <a:avLst/>
          </a:prstGeom>
          <a:noFill/>
          <a:ln>
            <a:noFill/>
          </a:ln>
        </p:spPr>
      </p:pic>
      <p:pic>
        <p:nvPicPr>
          <p:cNvPr id="147" name="Google Shape;147;p19"/>
          <p:cNvPicPr preferRelativeResize="0"/>
          <p:nvPr/>
        </p:nvPicPr>
        <p:blipFill>
          <a:blip r:embed="rId6">
            <a:alphaModFix/>
          </a:blip>
          <a:stretch>
            <a:fillRect/>
          </a:stretch>
        </p:blipFill>
        <p:spPr>
          <a:xfrm rot="-1387751">
            <a:off x="6093650" y="2148687"/>
            <a:ext cx="1223974" cy="1548100"/>
          </a:xfrm>
          <a:prstGeom prst="rect">
            <a:avLst/>
          </a:prstGeom>
          <a:noFill/>
          <a:ln>
            <a:noFill/>
          </a:ln>
        </p:spPr>
      </p:pic>
      <p:pic>
        <p:nvPicPr>
          <p:cNvPr id="148" name="Google Shape;148;p19"/>
          <p:cNvPicPr preferRelativeResize="0"/>
          <p:nvPr/>
        </p:nvPicPr>
        <p:blipFill>
          <a:blip r:embed="rId7">
            <a:alphaModFix/>
          </a:blip>
          <a:stretch>
            <a:fillRect/>
          </a:stretch>
        </p:blipFill>
        <p:spPr>
          <a:xfrm>
            <a:off x="7428583" y="2191725"/>
            <a:ext cx="1613267" cy="1356150"/>
          </a:xfrm>
          <a:prstGeom prst="rect">
            <a:avLst/>
          </a:prstGeom>
          <a:noFill/>
          <a:ln>
            <a:noFill/>
          </a:ln>
        </p:spPr>
      </p:pic>
      <p:pic>
        <p:nvPicPr>
          <p:cNvPr id="149" name="Google Shape;149;p19"/>
          <p:cNvPicPr preferRelativeResize="0"/>
          <p:nvPr/>
        </p:nvPicPr>
        <p:blipFill>
          <a:blip r:embed="rId8">
            <a:alphaModFix/>
          </a:blip>
          <a:stretch>
            <a:fillRect/>
          </a:stretch>
        </p:blipFill>
        <p:spPr>
          <a:xfrm rot="1162751">
            <a:off x="6900071" y="1372588"/>
            <a:ext cx="1578284" cy="1060400"/>
          </a:xfrm>
          <a:prstGeom prst="rect">
            <a:avLst/>
          </a:prstGeom>
          <a:noFill/>
          <a:ln>
            <a:noFill/>
          </a:ln>
        </p:spPr>
      </p:pic>
      <p:sp>
        <p:nvSpPr>
          <p:cNvPr id="150" name="Google Shape;150;p19"/>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Product Category</a:t>
            </a:r>
            <a:endParaRPr sz="2500">
              <a:solidFill>
                <a:schemeClr val="accent1"/>
              </a:solidFill>
              <a:latin typeface="Oswald Regular"/>
              <a:ea typeface="Oswald Regular"/>
              <a:cs typeface="Oswald Regular"/>
              <a:sym typeface="Oswald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20"/>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Product Title - Word Cloud</a:t>
            </a:r>
            <a:endParaRPr sz="2500">
              <a:solidFill>
                <a:schemeClr val="accent1"/>
              </a:solidFill>
              <a:latin typeface="Oswald Regular"/>
              <a:ea typeface="Oswald Regular"/>
              <a:cs typeface="Oswald Regular"/>
              <a:sym typeface="Oswald Regular"/>
            </a:endParaRPr>
          </a:p>
        </p:txBody>
      </p:sp>
      <p:pic>
        <p:nvPicPr>
          <p:cNvPr id="156" name="Google Shape;156;p20"/>
          <p:cNvPicPr preferRelativeResize="0"/>
          <p:nvPr/>
        </p:nvPicPr>
        <p:blipFill rotWithShape="1">
          <a:blip r:embed="rId3">
            <a:alphaModFix/>
          </a:blip>
          <a:srcRect b="46342" l="22317" r="63445" t="21716"/>
          <a:stretch/>
        </p:blipFill>
        <p:spPr>
          <a:xfrm>
            <a:off x="328075" y="959313"/>
            <a:ext cx="1727376" cy="2099224"/>
          </a:xfrm>
          <a:prstGeom prst="rect">
            <a:avLst/>
          </a:prstGeom>
          <a:noFill/>
          <a:ln>
            <a:noFill/>
          </a:ln>
        </p:spPr>
      </p:pic>
      <p:pic>
        <p:nvPicPr>
          <p:cNvPr id="157" name="Google Shape;157;p20"/>
          <p:cNvPicPr preferRelativeResize="0"/>
          <p:nvPr/>
        </p:nvPicPr>
        <p:blipFill rotWithShape="1">
          <a:blip r:embed="rId3">
            <a:alphaModFix/>
          </a:blip>
          <a:srcRect b="20726" l="23951" r="57988" t="52474"/>
          <a:stretch/>
        </p:blipFill>
        <p:spPr>
          <a:xfrm>
            <a:off x="3580175" y="1389625"/>
            <a:ext cx="2151974" cy="1729624"/>
          </a:xfrm>
          <a:prstGeom prst="rect">
            <a:avLst/>
          </a:prstGeom>
          <a:noFill/>
          <a:ln>
            <a:noFill/>
          </a:ln>
        </p:spPr>
      </p:pic>
      <p:pic>
        <p:nvPicPr>
          <p:cNvPr id="158" name="Google Shape;158;p20"/>
          <p:cNvPicPr preferRelativeResize="0"/>
          <p:nvPr/>
        </p:nvPicPr>
        <p:blipFill rotWithShape="1">
          <a:blip r:embed="rId3">
            <a:alphaModFix/>
          </a:blip>
          <a:srcRect b="0" l="24165" r="58513" t="78942"/>
          <a:stretch/>
        </p:blipFill>
        <p:spPr>
          <a:xfrm>
            <a:off x="6342650" y="1218625"/>
            <a:ext cx="2400326" cy="1580600"/>
          </a:xfrm>
          <a:prstGeom prst="rect">
            <a:avLst/>
          </a:prstGeom>
          <a:noFill/>
          <a:ln>
            <a:noFill/>
          </a:ln>
        </p:spPr>
      </p:pic>
      <p:pic>
        <p:nvPicPr>
          <p:cNvPr id="159" name="Google Shape;159;p20"/>
          <p:cNvPicPr preferRelativeResize="0"/>
          <p:nvPr/>
        </p:nvPicPr>
        <p:blipFill rotWithShape="1">
          <a:blip r:embed="rId4">
            <a:alphaModFix/>
          </a:blip>
          <a:srcRect b="40752" l="19823" r="63152" t="22516"/>
          <a:stretch/>
        </p:blipFill>
        <p:spPr>
          <a:xfrm>
            <a:off x="1756325" y="2765725"/>
            <a:ext cx="1978248" cy="2311899"/>
          </a:xfrm>
          <a:prstGeom prst="rect">
            <a:avLst/>
          </a:prstGeom>
          <a:noFill/>
          <a:ln>
            <a:noFill/>
          </a:ln>
        </p:spPr>
      </p:pic>
      <p:pic>
        <p:nvPicPr>
          <p:cNvPr id="160" name="Google Shape;160;p20"/>
          <p:cNvPicPr preferRelativeResize="0"/>
          <p:nvPr/>
        </p:nvPicPr>
        <p:blipFill rotWithShape="1">
          <a:blip r:embed="rId4">
            <a:alphaModFix/>
          </a:blip>
          <a:srcRect b="5955" l="19886" r="64305" t="57004"/>
          <a:stretch/>
        </p:blipFill>
        <p:spPr>
          <a:xfrm>
            <a:off x="5384725" y="2947925"/>
            <a:ext cx="1534402" cy="1947499"/>
          </a:xfrm>
          <a:prstGeom prst="rect">
            <a:avLst/>
          </a:prstGeom>
          <a:noFill/>
          <a:ln>
            <a:noFill/>
          </a:ln>
        </p:spPr>
      </p:pic>
      <p:sp>
        <p:nvSpPr>
          <p:cNvPr id="161" name="Google Shape;161;p20"/>
          <p:cNvSpPr txBox="1"/>
          <p:nvPr/>
        </p:nvSpPr>
        <p:spPr>
          <a:xfrm>
            <a:off x="750100" y="2933400"/>
            <a:ext cx="13053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7B0A"/>
                </a:solidFill>
                <a:highlight>
                  <a:srgbClr val="232F3E"/>
                </a:highlight>
                <a:latin typeface="Oswald"/>
                <a:ea typeface="Oswald"/>
                <a:cs typeface="Oswald"/>
                <a:sym typeface="Oswald"/>
              </a:rPr>
              <a:t>Handbags</a:t>
            </a:r>
            <a:endParaRPr>
              <a:solidFill>
                <a:srgbClr val="E67B0A"/>
              </a:solidFill>
              <a:highlight>
                <a:srgbClr val="232F3E"/>
              </a:highlight>
              <a:latin typeface="Oswald"/>
              <a:ea typeface="Oswald"/>
              <a:cs typeface="Oswald"/>
              <a:sym typeface="Oswald"/>
            </a:endParaRPr>
          </a:p>
        </p:txBody>
      </p:sp>
      <p:sp>
        <p:nvSpPr>
          <p:cNvPr id="162" name="Google Shape;162;p20"/>
          <p:cNvSpPr txBox="1"/>
          <p:nvPr/>
        </p:nvSpPr>
        <p:spPr>
          <a:xfrm>
            <a:off x="2274875" y="2571750"/>
            <a:ext cx="13053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7B0A"/>
                </a:solidFill>
                <a:highlight>
                  <a:srgbClr val="232F3E"/>
                </a:highlight>
                <a:latin typeface="Oswald"/>
                <a:ea typeface="Oswald"/>
                <a:cs typeface="Oswald"/>
                <a:sym typeface="Oswald"/>
              </a:rPr>
              <a:t>Shirts</a:t>
            </a:r>
            <a:endParaRPr>
              <a:solidFill>
                <a:srgbClr val="E67B0A"/>
              </a:solidFill>
              <a:highlight>
                <a:srgbClr val="232F3E"/>
              </a:highlight>
              <a:latin typeface="Oswald"/>
              <a:ea typeface="Oswald"/>
              <a:cs typeface="Oswald"/>
              <a:sym typeface="Oswald"/>
            </a:endParaRPr>
          </a:p>
        </p:txBody>
      </p:sp>
      <p:sp>
        <p:nvSpPr>
          <p:cNvPr id="163" name="Google Shape;163;p20"/>
          <p:cNvSpPr txBox="1"/>
          <p:nvPr/>
        </p:nvSpPr>
        <p:spPr>
          <a:xfrm>
            <a:off x="4454375" y="3058525"/>
            <a:ext cx="7020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7B0A"/>
                </a:solidFill>
                <a:highlight>
                  <a:srgbClr val="232F3E"/>
                </a:highlight>
                <a:latin typeface="Oswald"/>
                <a:ea typeface="Oswald"/>
                <a:cs typeface="Oswald"/>
                <a:sym typeface="Oswald"/>
              </a:rPr>
              <a:t>Cap</a:t>
            </a:r>
            <a:endParaRPr/>
          </a:p>
        </p:txBody>
      </p:sp>
      <p:sp>
        <p:nvSpPr>
          <p:cNvPr id="164" name="Google Shape;164;p20"/>
          <p:cNvSpPr txBox="1"/>
          <p:nvPr/>
        </p:nvSpPr>
        <p:spPr>
          <a:xfrm>
            <a:off x="5876175" y="2726100"/>
            <a:ext cx="7020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7B0A"/>
                </a:solidFill>
                <a:highlight>
                  <a:srgbClr val="232F3E"/>
                </a:highlight>
                <a:latin typeface="Oswald"/>
                <a:ea typeface="Oswald"/>
                <a:cs typeface="Oswald"/>
                <a:sym typeface="Oswald"/>
              </a:rPr>
              <a:t>Watch</a:t>
            </a:r>
            <a:endParaRPr/>
          </a:p>
        </p:txBody>
      </p:sp>
      <p:sp>
        <p:nvSpPr>
          <p:cNvPr id="165" name="Google Shape;165;p20"/>
          <p:cNvSpPr txBox="1"/>
          <p:nvPr/>
        </p:nvSpPr>
        <p:spPr>
          <a:xfrm>
            <a:off x="7475200" y="2726100"/>
            <a:ext cx="7020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7B0A"/>
                </a:solidFill>
                <a:highlight>
                  <a:srgbClr val="232F3E"/>
                </a:highlight>
                <a:latin typeface="Oswald"/>
                <a:ea typeface="Oswald"/>
                <a:cs typeface="Oswald"/>
                <a:sym typeface="Oswald"/>
              </a:rPr>
              <a:t>Shoes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type="ctrTitle"/>
          </p:nvPr>
        </p:nvSpPr>
        <p:spPr>
          <a:xfrm>
            <a:off x="0" y="115800"/>
            <a:ext cx="9144000" cy="511500"/>
          </a:xfrm>
          <a:prstGeom prst="rect">
            <a:avLst/>
          </a:prstGeom>
          <a:solidFill>
            <a:srgbClr val="232F3E"/>
          </a:solidFill>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chemeClr val="accent1"/>
                </a:solidFill>
                <a:latin typeface="Oswald Regular"/>
                <a:ea typeface="Oswald Regular"/>
                <a:cs typeface="Oswald Regular"/>
                <a:sym typeface="Oswald Regular"/>
              </a:rPr>
              <a:t>Image Classification</a:t>
            </a:r>
            <a:endParaRPr sz="2500">
              <a:solidFill>
                <a:schemeClr val="accent1"/>
              </a:solidFill>
              <a:latin typeface="Oswald Regular"/>
              <a:ea typeface="Oswald Regular"/>
              <a:cs typeface="Oswald Regular"/>
              <a:sym typeface="Oswald Regular"/>
            </a:endParaRPr>
          </a:p>
        </p:txBody>
      </p:sp>
      <p:sp>
        <p:nvSpPr>
          <p:cNvPr id="171" name="Google Shape;171;p21"/>
          <p:cNvSpPr txBox="1"/>
          <p:nvPr/>
        </p:nvSpPr>
        <p:spPr>
          <a:xfrm>
            <a:off x="731625" y="1003275"/>
            <a:ext cx="7800600" cy="331800"/>
          </a:xfrm>
          <a:prstGeom prst="rect">
            <a:avLst/>
          </a:prstGeom>
          <a:noFill/>
          <a:ln cap="flat" cmpd="sng" w="9525">
            <a:solidFill>
              <a:srgbClr val="F5842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Oswald Regular"/>
                <a:ea typeface="Oswald Regular"/>
                <a:cs typeface="Oswald Regular"/>
                <a:sym typeface="Oswald Regular"/>
              </a:rPr>
              <a:t>Objective: To identify the correct category of product</a:t>
            </a:r>
            <a:endParaRPr>
              <a:latin typeface="Oswald Regular"/>
              <a:ea typeface="Oswald Regular"/>
              <a:cs typeface="Oswald Regular"/>
              <a:sym typeface="Oswald Regular"/>
            </a:endParaRPr>
          </a:p>
        </p:txBody>
      </p:sp>
      <p:pic>
        <p:nvPicPr>
          <p:cNvPr id="172" name="Google Shape;172;p21"/>
          <p:cNvPicPr preferRelativeResize="0"/>
          <p:nvPr/>
        </p:nvPicPr>
        <p:blipFill>
          <a:blip r:embed="rId3">
            <a:alphaModFix/>
          </a:blip>
          <a:stretch>
            <a:fillRect/>
          </a:stretch>
        </p:blipFill>
        <p:spPr>
          <a:xfrm>
            <a:off x="1182100" y="1572400"/>
            <a:ext cx="6289650" cy="2965275"/>
          </a:xfrm>
          <a:prstGeom prst="rect">
            <a:avLst/>
          </a:prstGeom>
          <a:noFill/>
          <a:ln>
            <a:noFill/>
          </a:ln>
        </p:spPr>
      </p:pic>
      <p:pic>
        <p:nvPicPr>
          <p:cNvPr id="173" name="Google Shape;173;p21"/>
          <p:cNvPicPr preferRelativeResize="0"/>
          <p:nvPr/>
        </p:nvPicPr>
        <p:blipFill>
          <a:blip r:embed="rId4">
            <a:alphaModFix/>
          </a:blip>
          <a:stretch>
            <a:fillRect/>
          </a:stretch>
        </p:blipFill>
        <p:spPr>
          <a:xfrm rot="-5400000">
            <a:off x="3174369" y="2722888"/>
            <a:ext cx="247650" cy="863475"/>
          </a:xfrm>
          <a:prstGeom prst="rect">
            <a:avLst/>
          </a:prstGeom>
          <a:noFill/>
          <a:ln>
            <a:noFill/>
          </a:ln>
        </p:spPr>
      </p:pic>
      <p:pic>
        <p:nvPicPr>
          <p:cNvPr id="174" name="Google Shape;174;p21"/>
          <p:cNvPicPr preferRelativeResize="0"/>
          <p:nvPr/>
        </p:nvPicPr>
        <p:blipFill>
          <a:blip r:embed="rId4">
            <a:alphaModFix/>
          </a:blip>
          <a:stretch>
            <a:fillRect/>
          </a:stretch>
        </p:blipFill>
        <p:spPr>
          <a:xfrm rot="-5400000">
            <a:off x="7218091" y="3048537"/>
            <a:ext cx="247650" cy="425975"/>
          </a:xfrm>
          <a:prstGeom prst="rect">
            <a:avLst/>
          </a:prstGeom>
          <a:noFill/>
          <a:ln>
            <a:noFill/>
          </a:ln>
        </p:spPr>
      </p:pic>
      <p:sp>
        <p:nvSpPr>
          <p:cNvPr id="175" name="Google Shape;175;p21"/>
          <p:cNvSpPr txBox="1"/>
          <p:nvPr/>
        </p:nvSpPr>
        <p:spPr>
          <a:xfrm>
            <a:off x="7554900" y="3030800"/>
            <a:ext cx="10572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Output ?</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